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slideLayouts/slideLayout120.xml" ContentType="application/vnd.openxmlformats-officedocument.presentationml.slideLayout+xml"/>
  <Override PartName="/ppt/notesSlides/notesSlide23.xml" ContentType="application/vnd.openxmlformats-officedocument.presentationml.notesSlide+xml"/>
  <Override PartName="/docProps/custom.xml" ContentType="application/vnd.openxmlformats-officedocument.custom-properties+xml"/>
  <Override PartName="/ppt/slideMasters/slideMaster8.xml" ContentType="application/vnd.openxmlformats-officedocument.presentationml.slideMaster+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Default Extension="emf" ContentType="image/x-emf"/>
  <Override PartName="/ppt/slideLayouts/slideLayout90.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Layouts/slideLayout99.xml" ContentType="application/vnd.openxmlformats-officedocument.presentationml.slideLayout+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Layouts/slideLayout119.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Layouts/slideLayout12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22.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Masters/slideMaster6.xml" ContentType="application/vnd.openxmlformats-officedocument.presentationml.slideMaster+xml"/>
  <Override PartName="/ppt/slideLayouts/slideLayout89.xml" ContentType="application/vnd.openxmlformats-officedocument.presentationml.slideLayout+xml"/>
  <Override PartName="/ppt/theme/theme8.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notesSlides/notesSlide19.xml" ContentType="application/vnd.openxmlformats-officedocument.presentationml.notes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notesSlides/notesSlide22.xml" ContentType="application/vnd.openxmlformats-officedocument.presentationml.notesSlide+xml"/>
  <Override PartName="/ppt/notesSlides/notesSlide11.xml" ContentType="application/vnd.openxmlformats-officedocument.presentationml.notesSlide+xml"/>
  <Override PartName="/ppt/slideMasters/slideMaster7.xml" ContentType="application/vnd.openxmlformats-officedocument.presentationml.slideMaster+xml"/>
  <Override PartName="/ppt/theme/theme9.xml" ContentType="application/vnd.openxmlformats-officedocument.theme+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 id="2147483795" r:id="rId6"/>
    <p:sldMasterId id="2147483813" r:id="rId7"/>
    <p:sldMasterId id="2147483831" r:id="rId8"/>
    <p:sldMasterId id="2147483838" r:id="rId9"/>
    <p:sldMasterId id="2147483857" r:id="rId10"/>
    <p:sldMasterId id="2147483871" r:id="rId11"/>
  </p:sldMasterIdLst>
  <p:notesMasterIdLst>
    <p:notesMasterId r:id="rId35"/>
  </p:notesMasterIdLst>
  <p:sldIdLst>
    <p:sldId id="256" r:id="rId12"/>
    <p:sldId id="556" r:id="rId13"/>
    <p:sldId id="606" r:id="rId14"/>
    <p:sldId id="690" r:id="rId15"/>
    <p:sldId id="692" r:id="rId16"/>
    <p:sldId id="640" r:id="rId17"/>
    <p:sldId id="641" r:id="rId18"/>
    <p:sldId id="694" r:id="rId19"/>
    <p:sldId id="644" r:id="rId20"/>
    <p:sldId id="609" r:id="rId21"/>
    <p:sldId id="611" r:id="rId22"/>
    <p:sldId id="612" r:id="rId23"/>
    <p:sldId id="695" r:id="rId24"/>
    <p:sldId id="619" r:id="rId25"/>
    <p:sldId id="653" r:id="rId26"/>
    <p:sldId id="696" r:id="rId27"/>
    <p:sldId id="697" r:id="rId28"/>
    <p:sldId id="669" r:id="rId29"/>
    <p:sldId id="698" r:id="rId30"/>
    <p:sldId id="699" r:id="rId31"/>
    <p:sldId id="700" r:id="rId32"/>
    <p:sldId id="701" r:id="rId33"/>
    <p:sldId id="693" r:id="rId3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85"/>
            <p14:sldId id="611"/>
            <p14:sldId id="612"/>
            <p14:sldId id="613"/>
            <p14:sldId id="660"/>
            <p14:sldId id="661"/>
            <p14:sldId id="614"/>
            <p14:sldId id="645"/>
            <p14:sldId id="649"/>
            <p14:sldId id="647"/>
            <p14:sldId id="662"/>
            <p14:sldId id="663"/>
            <p14:sldId id="648"/>
            <p14:sldId id="664"/>
            <p14:sldId id="668"/>
            <p14:sldId id="679"/>
            <p14:sldId id="680"/>
            <p14:sldId id="687"/>
            <p14:sldId id="686"/>
            <p14:sldId id="682"/>
            <p14:sldId id="683"/>
            <p14:sldId id="684"/>
            <p14:sldId id="619"/>
            <p14:sldId id="624"/>
            <p14:sldId id="620"/>
            <p14:sldId id="621"/>
            <p14:sldId id="622"/>
            <p14:sldId id="623"/>
            <p14:sldId id="625"/>
            <p14:sldId id="674"/>
            <p14:sldId id="626"/>
            <p14:sldId id="675"/>
            <p14:sldId id="676"/>
            <p14:sldId id="677"/>
            <p14:sldId id="678"/>
            <p14:sldId id="629"/>
            <p14:sldId id="630"/>
            <p14:sldId id="652"/>
            <p14:sldId id="631"/>
            <p14:sldId id="670"/>
            <p14:sldId id="671"/>
            <p14:sldId id="672"/>
            <p14:sldId id="632"/>
            <p14:sldId id="633"/>
            <p14:sldId id="673"/>
            <p14:sldId id="634"/>
            <p14:sldId id="635"/>
            <p14:sldId id="636"/>
            <p14:sldId id="637"/>
            <p14:sldId id="638"/>
            <p14:sldId id="639"/>
            <p14:sldId id="640"/>
            <p14:sldId id="641"/>
            <p14:sldId id="642"/>
            <p14:sldId id="643"/>
            <p14:sldId id="644"/>
            <p14:sldId id="653"/>
            <p14:sldId id="665"/>
            <p14:sldId id="666"/>
            <p14:sldId id="667"/>
            <p14:sldId id="669"/>
          </p14:sldIdLst>
        </p14:section>
        <p14:section name="Exit" id="{26D33BE0-B19C-465D-8801-1598009CC099}">
          <p14:sldIdLst>
            <p14:sldId id="495"/>
            <p14:sldId id="454"/>
          </p14:sldIdLst>
        </p14:section>
      </p14:sectionLst>
    </p:ex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xmlns=""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75C9"/>
    <a:srgbClr val="19396C"/>
    <a:srgbClr val="081C23"/>
    <a:srgbClr val="F15A29"/>
    <a:srgbClr val="92D050"/>
    <a:srgbClr val="AC75D5"/>
    <a:srgbClr val="7F498F"/>
    <a:srgbClr val="D5B8EA"/>
    <a:srgbClr val="000000"/>
    <a:srgbClr val="1D438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4995" autoAdjust="0"/>
    <p:restoredTop sz="93188" autoAdjust="0"/>
  </p:normalViewPr>
  <p:slideViewPr>
    <p:cSldViewPr snapToGrid="0">
      <p:cViewPr varScale="1">
        <p:scale>
          <a:sx n="85" d="100"/>
          <a:sy n="85" d="100"/>
        </p:scale>
        <p:origin x="-336" y="-84"/>
      </p:cViewPr>
      <p:guideLst>
        <p:guide orient="horz" pos="2160"/>
        <p:guide pos="3840"/>
      </p:guideLst>
    </p:cSldViewPr>
  </p:slideViewPr>
  <p:outlineViewPr>
    <p:cViewPr>
      <p:scale>
        <a:sx n="33" d="100"/>
        <a:sy n="33" d="100"/>
      </p:scale>
      <p:origin x="0" y="-4948"/>
    </p:cViewPr>
  </p:outlineViewPr>
  <p:notesTextViewPr>
    <p:cViewPr>
      <p:scale>
        <a:sx n="3" d="2"/>
        <a:sy n="3" d="2"/>
      </p:scale>
      <p:origin x="0" y="0"/>
    </p:cViewPr>
  </p:notesTextViewPr>
  <p:sorterViewPr>
    <p:cViewPr>
      <p:scale>
        <a:sx n="125" d="100"/>
        <a:sy n="125" d="100"/>
      </p:scale>
      <p:origin x="0" y="1572"/>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pPr/>
              <a:t>6/24/2016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pPr/>
              <a:t>‹#›</a:t>
            </a:fld>
            <a:endParaRPr lang="en-US"/>
          </a:p>
        </p:txBody>
      </p:sp>
    </p:spTree>
    <p:extLst>
      <p:ext uri="{BB962C8B-B14F-4D97-AF65-F5344CB8AC3E}">
        <p14:creationId xmlns:p14="http://schemas.microsoft.com/office/powerpoint/2010/main" xmlns=""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1</a:t>
            </a:fld>
            <a:endParaRPr lang="en-US"/>
          </a:p>
        </p:txBody>
      </p:sp>
    </p:spTree>
    <p:extLst>
      <p:ext uri="{BB962C8B-B14F-4D97-AF65-F5344CB8AC3E}">
        <p14:creationId xmlns:p14="http://schemas.microsoft.com/office/powerpoint/2010/main" xmlns=""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10</a:t>
            </a:fld>
            <a:endParaRPr lang="en-US"/>
          </a:p>
        </p:txBody>
      </p:sp>
    </p:spTree>
    <p:extLst>
      <p:ext uri="{BB962C8B-B14F-4D97-AF65-F5344CB8AC3E}">
        <p14:creationId xmlns:p14="http://schemas.microsoft.com/office/powerpoint/2010/main" xmlns="" val="2613320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pPr/>
              <a:t>11</a:t>
            </a:fld>
            <a:endParaRPr lang="en-US" dirty="0"/>
          </a:p>
        </p:txBody>
      </p:sp>
    </p:spTree>
    <p:extLst>
      <p:ext uri="{BB962C8B-B14F-4D97-AF65-F5344CB8AC3E}">
        <p14:creationId xmlns:p14="http://schemas.microsoft.com/office/powerpoint/2010/main" xmlns="" val="217834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12</a:t>
            </a:fld>
            <a:endParaRPr lang="en-US"/>
          </a:p>
        </p:txBody>
      </p:sp>
    </p:spTree>
    <p:extLst>
      <p:ext uri="{BB962C8B-B14F-4D97-AF65-F5344CB8AC3E}">
        <p14:creationId xmlns:p14="http://schemas.microsoft.com/office/powerpoint/2010/main" xmlns="" val="199488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228600" indent="-228600">
              <a:buFont typeface="+mj-lt"/>
              <a:buAutoNum type="arabicPeriod" startAt="8"/>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pPr/>
              <a:t>14</a:t>
            </a:fld>
            <a:endParaRPr lang="en-US"/>
          </a:p>
        </p:txBody>
      </p:sp>
    </p:spTree>
    <p:extLst>
      <p:ext uri="{BB962C8B-B14F-4D97-AF65-F5344CB8AC3E}">
        <p14:creationId xmlns:p14="http://schemas.microsoft.com/office/powerpoint/2010/main" xmlns="" val="2302952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15</a:t>
            </a:fld>
            <a:endParaRPr lang="en-US"/>
          </a:p>
        </p:txBody>
      </p:sp>
    </p:spTree>
    <p:extLst>
      <p:ext uri="{BB962C8B-B14F-4D97-AF65-F5344CB8AC3E}">
        <p14:creationId xmlns:p14="http://schemas.microsoft.com/office/powerpoint/2010/main" xmlns="" val="4021469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Because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pPr/>
              <a:t>6/24/2016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xmlns="" val="479257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xmlns="" val="2471285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One Marketing Template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E9C339-5222-4C7C-B0AC-28CD8A19A24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xmlns="" val="1901128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3104F2-2788-4185-B1C7-15D1D3FBF757}" type="datetime1">
              <a:rPr lang="en-US" smtClean="0"/>
              <a:pPr/>
              <a:t>6/24/2016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xmlns="" val="3963226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2</a:t>
            </a:fld>
            <a:endParaRPr lang="en-US"/>
          </a:p>
        </p:txBody>
      </p:sp>
    </p:spTree>
    <p:extLst>
      <p:ext uri="{BB962C8B-B14F-4D97-AF65-F5344CB8AC3E}">
        <p14:creationId xmlns:p14="http://schemas.microsoft.com/office/powerpoint/2010/main" xmlns=""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9BA4F26-14A4-4E1B-BCCF-60AFA1398587}" type="datetime1">
              <a:rPr lang="en-US" smtClean="0"/>
              <a:pPr/>
              <a:t>6/24/2016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xmlns="" val="1420336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9FFF23D-0059-4005-A202-A6CA9563A4A6}" type="datetime1">
              <a:rPr lang="en-US" smtClean="0"/>
              <a:pPr/>
              <a:t>6/24/2016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xmlns="" val="4107960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36D25AA-16C7-4EC8-9926-1270B5B43740}" type="datetime1">
              <a:rPr lang="en-US" smtClean="0"/>
              <a:pPr/>
              <a:t>6/24/2016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xmlns="" val="1383804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568325" lvl="1" indent="0">
              <a:spcBef>
                <a:spcPts val="1800"/>
              </a:spcBef>
              <a:buNone/>
            </a:pPr>
            <a:endParaRPr lang="en-US" sz="2000"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23</a:t>
            </a:fld>
            <a:endParaRPr lang="en-US"/>
          </a:p>
        </p:txBody>
      </p:sp>
    </p:spTree>
    <p:extLst>
      <p:ext uri="{BB962C8B-B14F-4D97-AF65-F5344CB8AC3E}">
        <p14:creationId xmlns:p14="http://schemas.microsoft.com/office/powerpoint/2010/main" xmlns="" val="188631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b="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pPr/>
              <a:t>3</a:t>
            </a:fld>
            <a:endParaRPr lang="en-US"/>
          </a:p>
        </p:txBody>
      </p:sp>
    </p:spTree>
    <p:extLst>
      <p:ext uri="{BB962C8B-B14F-4D97-AF65-F5344CB8AC3E}">
        <p14:creationId xmlns:p14="http://schemas.microsoft.com/office/powerpoint/2010/main" xmlns="" val="2605885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37" fontAlgn="base">
              <a:spcBef>
                <a:spcPct val="0"/>
              </a:spcBef>
              <a:spcAft>
                <a:spcPct val="0"/>
              </a:spcAft>
              <a:defRPr/>
            </a:pPr>
            <a:endParaRPr lang="en-US" dirty="0">
              <a:solidFill>
                <a:prstClr val="black"/>
              </a:solidFill>
              <a:latin typeface="Calibri Light" pitchFamily="34" charset="0"/>
            </a:endParaRPr>
          </a:p>
        </p:txBody>
      </p:sp>
      <p:sp>
        <p:nvSpPr>
          <p:cNvPr id="5" name="Footer Placeholder 4"/>
          <p:cNvSpPr>
            <a:spLocks noGrp="1"/>
          </p:cNvSpPr>
          <p:nvPr>
            <p:ph type="ftr" sz="quarter" idx="11"/>
          </p:nvPr>
        </p:nvSpPr>
        <p:spPr/>
        <p:txBody>
          <a:bodyPr/>
          <a:lstStyle/>
          <a:p>
            <a:pPr marL="0" defTabSz="932929" eaLnBrk="0" fontAlgn="base" hangingPunct="0">
              <a:spcBef>
                <a:spcPct val="0"/>
              </a:spcBef>
              <a:spcAft>
                <a:spcPct val="0"/>
              </a:spcAft>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32929" eaLnBrk="0" fontAlgn="base" hangingPunct="0">
              <a:spcBef>
                <a:spcPct val="0"/>
              </a:spcBef>
              <a:spcAft>
                <a:spcPct val="0"/>
              </a:spcAft>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Because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37" fontAlgn="base">
              <a:spcBef>
                <a:spcPct val="0"/>
              </a:spcBef>
              <a:spcAft>
                <a:spcPct val="0"/>
              </a:spcAft>
              <a:defRPr/>
            </a:pPr>
            <a:fld id="{491AE8CF-25C5-47D8-B770-9703DC946C25}" type="datetime8">
              <a:rPr lang="en-US" smtClean="0">
                <a:solidFill>
                  <a:prstClr val="black"/>
                </a:solidFill>
                <a:latin typeface="Calibri Light" pitchFamily="34" charset="0"/>
              </a:rPr>
              <a:pPr defTabSz="966537" fontAlgn="base">
                <a:spcBef>
                  <a:spcPct val="0"/>
                </a:spcBef>
                <a:spcAft>
                  <a:spcPct val="0"/>
                </a:spcAft>
                <a:defRPr/>
              </a:pPr>
              <a:t>6/24/2016 12:29 AM</a:t>
            </a:fld>
            <a:endParaRPr lang="en-US" dirty="0">
              <a:solidFill>
                <a:prstClr val="black"/>
              </a:solidFill>
              <a:latin typeface="Calibri Light" pitchFamily="34" charset="0"/>
            </a:endParaRPr>
          </a:p>
        </p:txBody>
      </p:sp>
      <p:sp>
        <p:nvSpPr>
          <p:cNvPr id="7" name="Slide Number Placeholder 6"/>
          <p:cNvSpPr>
            <a:spLocks noGrp="1"/>
          </p:cNvSpPr>
          <p:nvPr>
            <p:ph type="sldNum" sz="quarter" idx="13"/>
          </p:nvPr>
        </p:nvSpPr>
        <p:spPr/>
        <p:txBody>
          <a:bodyPr/>
          <a:lstStyle/>
          <a:p>
            <a:pPr defTabSz="966537" fontAlgn="base">
              <a:spcBef>
                <a:spcPct val="0"/>
              </a:spcBef>
              <a:spcAft>
                <a:spcPct val="0"/>
              </a:spcAft>
              <a:defRPr/>
            </a:pPr>
            <a:fld id="{B4008EB6-D09E-4580-8CD6-DDB14511944F}" type="slidenum">
              <a:rPr lang="en-US" smtClean="0">
                <a:solidFill>
                  <a:prstClr val="black"/>
                </a:solidFill>
                <a:latin typeface="Calibri Light" pitchFamily="34" charset="0"/>
              </a:rPr>
              <a:pPr defTabSz="966537" fontAlgn="base">
                <a:spcBef>
                  <a:spcPct val="0"/>
                </a:spcBef>
                <a:spcAft>
                  <a:spcPct val="0"/>
                </a:spcAft>
                <a:defRPr/>
              </a:pPr>
              <a:t>5</a:t>
            </a:fld>
            <a:endParaRPr lang="en-US" dirty="0">
              <a:solidFill>
                <a:prstClr val="black"/>
              </a:solidFill>
              <a:latin typeface="Calibri Light" pitchFamily="34" charset="0"/>
            </a:endParaRPr>
          </a:p>
        </p:txBody>
      </p:sp>
    </p:spTree>
    <p:extLst>
      <p:ext uri="{BB962C8B-B14F-4D97-AF65-F5344CB8AC3E}">
        <p14:creationId xmlns:p14="http://schemas.microsoft.com/office/powerpoint/2010/main" xmlns="" val="3399780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6</a:t>
            </a:fld>
            <a:endParaRPr lang="en-US"/>
          </a:p>
        </p:txBody>
      </p:sp>
    </p:spTree>
    <p:extLst>
      <p:ext uri="{BB962C8B-B14F-4D97-AF65-F5344CB8AC3E}">
        <p14:creationId xmlns:p14="http://schemas.microsoft.com/office/powerpoint/2010/main" xmlns="" val="4167841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7</a:t>
            </a:fld>
            <a:endParaRPr lang="en-US"/>
          </a:p>
        </p:txBody>
      </p:sp>
    </p:spTree>
    <p:extLst>
      <p:ext uri="{BB962C8B-B14F-4D97-AF65-F5344CB8AC3E}">
        <p14:creationId xmlns:p14="http://schemas.microsoft.com/office/powerpoint/2010/main" xmlns="" val="2933561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smtClean="0">
              <a:effectLst/>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pPr/>
              <a:t>9</a:t>
            </a:fld>
            <a:endParaRPr lang="en-US"/>
          </a:p>
        </p:txBody>
      </p:sp>
    </p:spTree>
    <p:extLst>
      <p:ext uri="{BB962C8B-B14F-4D97-AF65-F5344CB8AC3E}">
        <p14:creationId xmlns:p14="http://schemas.microsoft.com/office/powerpoint/2010/main" xmlns="" val="1886314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8"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6980"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0358689" y="147881"/>
            <a:ext cx="1662233" cy="382281"/>
          </a:xfrm>
          <a:prstGeom prst="rect">
            <a:avLst/>
          </a:prstGeom>
        </p:spPr>
      </p:pic>
      <p:sp>
        <p:nvSpPr>
          <p:cNvPr id="6" name="Presenter"/>
          <p:cNvSpPr txBox="1">
            <a:spLocks/>
          </p:cNvSpPr>
          <p:nvPr/>
        </p:nvSpPr>
        <p:spPr>
          <a:xfrm>
            <a:off x="6342216" y="5233037"/>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2" y="4263388"/>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xmlns=""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358689" y="147881"/>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805329" y="6468246"/>
            <a:ext cx="1169019" cy="250567"/>
          </a:xfrm>
          <a:prstGeom prst="rect">
            <a:avLst/>
          </a:prstGeom>
        </p:spPr>
      </p:pic>
    </p:spTree>
    <p:extLst>
      <p:ext uri="{BB962C8B-B14F-4D97-AF65-F5344CB8AC3E}">
        <p14:creationId xmlns:p14="http://schemas.microsoft.com/office/powerpoint/2010/main" xmlns=""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2870605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219595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6"/>
            <a:ext cx="11653523"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88521014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20"/>
            <a:ext cx="116535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bwMode="invGray">
          <a:xfrm>
            <a:off x="450204" y="3083656"/>
            <a:ext cx="3223861" cy="690695"/>
          </a:xfrm>
          <a:prstGeom prst="rect">
            <a:avLst/>
          </a:prstGeom>
        </p:spPr>
      </p:pic>
    </p:spTree>
    <p:extLst>
      <p:ext uri="{BB962C8B-B14F-4D97-AF65-F5344CB8AC3E}">
        <p14:creationId xmlns:p14="http://schemas.microsoft.com/office/powerpoint/2010/main" xmlns="" val="40626451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3"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42528" y="5897568"/>
            <a:ext cx="1819605" cy="669333"/>
          </a:xfrm>
          <a:prstGeom prst="rect">
            <a:avLst/>
          </a:prstGeom>
        </p:spPr>
      </p:pic>
    </p:spTree>
    <p:extLst>
      <p:ext uri="{BB962C8B-B14F-4D97-AF65-F5344CB8AC3E}">
        <p14:creationId xmlns:p14="http://schemas.microsoft.com/office/powerpoint/2010/main" xmlns="" val="1211642170"/>
      </p:ext>
    </p:extLst>
  </p:cSld>
  <p:clrMapOvr>
    <a:masterClrMapping/>
  </p:clrMapOvr>
  <mc:AlternateContent xmlns:mc="http://schemas.openxmlformats.org/markup-compatibility/2006">
    <mc:Choice xmlns:p14="http://schemas.microsoft.com/office/powerpoint/2010/main" xmlns="" Requires="p14">
      <p:transition spd="slow" p14:dur="3400" advClick="0" advTm="15000">
        <p14:reveal/>
      </p:transition>
    </mc:Choice>
    <mc:Fallback>
      <p:transition spd="slow" advClick="0" advTm="15000">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81"/>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347171797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81"/>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282951221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19146526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12377821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8803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8803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37848913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07761" y="6474577"/>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58689" y="147881"/>
            <a:ext cx="1662233" cy="382281"/>
          </a:xfrm>
          <a:prstGeom prst="rect">
            <a:avLst/>
          </a:prstGeom>
        </p:spPr>
      </p:pic>
      <p:sp>
        <p:nvSpPr>
          <p:cNvPr id="12" name="Body"/>
          <p:cNvSpPr>
            <a:spLocks noGrp="1"/>
          </p:cNvSpPr>
          <p:nvPr>
            <p:ph type="body" sz="quarter" idx="11"/>
          </p:nvPr>
        </p:nvSpPr>
        <p:spPr>
          <a:xfrm>
            <a:off x="373987" y="4824408"/>
            <a:ext cx="6750031"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5"/>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3" y="930355"/>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xmlns=""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88038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88038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94122099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27115156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153853803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xmlns="" val="390222194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3384669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7"/>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
        <p:nvSpPr>
          <p:cNvPr id="6" name="Text Placeholder 4"/>
          <p:cNvSpPr>
            <a:spLocks noGrp="1"/>
          </p:cNvSpPr>
          <p:nvPr>
            <p:ph type="body" sz="quarter" idx="12" hasCustomPrompt="1"/>
          </p:nvPr>
        </p:nvSpPr>
        <p:spPr>
          <a:xfrm>
            <a:off x="556565" y="4785989"/>
            <a:ext cx="9860675"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xmlns="" val="2175998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4" y="1438412"/>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smtClean="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a:t>
            </a:r>
            <a:r>
              <a:rPr kumimoji="0" lang="en-US" sz="6000" b="0" i="0" u="none" strike="noStrike" kern="1200" cap="none" spc="0" normalizeH="0" baseline="0" noProof="0" dirty="0" smtClean="0">
                <a:ln>
                  <a:noFill/>
                </a:ln>
                <a:solidFill>
                  <a:srgbClr val="0070C0"/>
                </a:solidFill>
                <a:effectLst/>
                <a:uLnTx/>
                <a:uFillTx/>
                <a:latin typeface="Segoe UI Light"/>
                <a:ea typeface="+mn-ea"/>
                <a:cs typeface="+mn-cs"/>
              </a:rPr>
              <a:t>o Engineer</a:t>
            </a:r>
          </a:p>
        </p:txBody>
      </p:sp>
      <p:sp>
        <p:nvSpPr>
          <p:cNvPr id="8" name="TextBox 7"/>
          <p:cNvSpPr txBox="1"/>
          <p:nvPr/>
        </p:nvSpPr>
        <p:spPr>
          <a:xfrm>
            <a:off x="0" y="2868784"/>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smtClean="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21" y="3680411"/>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smtClean="0"/>
              <a:t>Click to edit session title</a:t>
            </a:r>
            <a:endParaRPr lang="en-US" dirty="0"/>
          </a:p>
        </p:txBody>
      </p:sp>
      <p:sp>
        <p:nvSpPr>
          <p:cNvPr id="10" name="Text Placeholder 2"/>
          <p:cNvSpPr>
            <a:spLocks noGrp="1"/>
          </p:cNvSpPr>
          <p:nvPr>
            <p:ph type="body" sz="quarter" idx="11" hasCustomPrompt="1"/>
          </p:nvPr>
        </p:nvSpPr>
        <p:spPr>
          <a:xfrm>
            <a:off x="292521"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smtClean="0"/>
              <a:t>Click to edit speaker name</a:t>
            </a:r>
            <a:endParaRPr lang="en-US" dirty="0"/>
          </a:p>
        </p:txBody>
      </p:sp>
      <p:sp>
        <p:nvSpPr>
          <p:cNvPr id="11" name="Text Placeholder 2"/>
          <p:cNvSpPr>
            <a:spLocks noGrp="1"/>
          </p:cNvSpPr>
          <p:nvPr>
            <p:ph type="body" sz="quarter" idx="12" hasCustomPrompt="1"/>
          </p:nvPr>
        </p:nvSpPr>
        <p:spPr>
          <a:xfrm>
            <a:off x="292522" y="5768667"/>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smtClean="0"/>
              <a:t>Click to edit contact information (Twitter, Blog, Email, etc.)</a:t>
            </a:r>
            <a:endParaRPr lang="en-US" dirty="0"/>
          </a:p>
        </p:txBody>
      </p:sp>
    </p:spTree>
    <p:extLst>
      <p:ext uri="{BB962C8B-B14F-4D97-AF65-F5344CB8AC3E}">
        <p14:creationId xmlns:p14="http://schemas.microsoft.com/office/powerpoint/2010/main" xmlns="" val="3778922027"/>
      </p:ext>
    </p:extLst>
  </p:cSld>
  <p:clrMapOvr>
    <a:masterClrMapping/>
  </p:clrMapOvr>
  <p:transition>
    <p:fade/>
  </p:transition>
  <p:hf sldNum="0"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31" y="3689193"/>
            <a:ext cx="11541863" cy="899665"/>
          </a:xfrm>
        </p:spPr>
        <p:txBody>
          <a:bodyPr/>
          <a:lstStyle>
            <a:lvl1pPr algn="ctr">
              <a:defRPr baseline="0"/>
            </a:lvl1pPr>
          </a:lstStyle>
          <a:p>
            <a:r>
              <a:rPr lang="en-US" dirty="0" smtClean="0"/>
              <a:t>Click to edit section name</a:t>
            </a:r>
            <a:endParaRPr lang="en-US" dirty="0"/>
          </a:p>
        </p:txBody>
      </p:sp>
      <p:sp>
        <p:nvSpPr>
          <p:cNvPr id="8" name="TextBox 7"/>
          <p:cNvSpPr txBox="1"/>
          <p:nvPr/>
        </p:nvSpPr>
        <p:spPr>
          <a:xfrm>
            <a:off x="778469" y="1024880"/>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xmlns="" val="622893307"/>
      </p:ext>
    </p:extLst>
  </p:cSld>
  <p:clrMapOvr>
    <a:masterClrMapping/>
  </p:clrMapOvr>
  <p:transition>
    <p:fade/>
  </p:transition>
  <p:hf sldNum="0"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3460726"/>
      </p:ext>
    </p:extLst>
  </p:cSld>
  <p:clrMapOvr>
    <a:masterClrMapping/>
  </p:clrMapOvr>
  <p:transition>
    <p:fade/>
  </p:transition>
  <p:hf sldNum="0"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xmlns="" val="2984975424"/>
      </p:ext>
    </p:extLst>
  </p:cSld>
  <p:clrMapOvr>
    <a:masterClrMapping/>
  </p:clrMapOvr>
  <p:transition>
    <p:fade/>
  </p:transition>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07761" y="6474577"/>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58689" y="147881"/>
            <a:ext cx="1662233" cy="382281"/>
          </a:xfrm>
          <a:prstGeom prst="rect">
            <a:avLst/>
          </a:prstGeom>
        </p:spPr>
      </p:pic>
      <p:sp>
        <p:nvSpPr>
          <p:cNvPr id="14" name="Subhead"/>
          <p:cNvSpPr>
            <a:spLocks noGrp="1"/>
          </p:cNvSpPr>
          <p:nvPr>
            <p:ph type="body" sz="quarter" idx="12" hasCustomPrompt="1"/>
          </p:nvPr>
        </p:nvSpPr>
        <p:spPr>
          <a:xfrm>
            <a:off x="374748" y="3873505"/>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3" y="930355"/>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06980" y="4928556"/>
            <a:ext cx="2714605" cy="1972396"/>
          </a:xfrm>
          <a:prstGeom prst="rect">
            <a:avLst/>
          </a:prstGeom>
        </p:spPr>
      </p:pic>
    </p:spTree>
    <p:extLst>
      <p:ext uri="{BB962C8B-B14F-4D97-AF65-F5344CB8AC3E}">
        <p14:creationId xmlns:p14="http://schemas.microsoft.com/office/powerpoint/2010/main" xmlns=""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Text Placeholder 8"/>
          <p:cNvSpPr>
            <a:spLocks noGrp="1"/>
          </p:cNvSpPr>
          <p:nvPr>
            <p:ph type="body" sz="quarter" idx="10"/>
          </p:nvPr>
        </p:nvSpPr>
        <p:spPr>
          <a:xfrm>
            <a:off x="269241" y="1411762"/>
            <a:ext cx="11653523" cy="456215"/>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smtClean="0"/>
              <a:t>Edit Master text styles</a:t>
            </a:r>
          </a:p>
        </p:txBody>
      </p:sp>
    </p:spTree>
    <p:extLst>
      <p:ext uri="{BB962C8B-B14F-4D97-AF65-F5344CB8AC3E}">
        <p14:creationId xmlns:p14="http://schemas.microsoft.com/office/powerpoint/2010/main" xmlns="" val="1825280448"/>
      </p:ext>
    </p:extLst>
  </p:cSld>
  <p:clrMapOvr>
    <a:masterClrMapping/>
  </p:clrMapOvr>
  <p:transition>
    <p:fade/>
  </p:transition>
  <p:hf sldNum="0"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6"/>
          <p:cNvSpPr>
            <a:spLocks noGrp="1"/>
          </p:cNvSpPr>
          <p:nvPr>
            <p:ph sz="quarter" idx="10"/>
          </p:nvPr>
        </p:nvSpPr>
        <p:spPr>
          <a:xfrm>
            <a:off x="268291" y="1398397"/>
            <a:ext cx="11542503" cy="1889748"/>
          </a:xfrm>
        </p:spPr>
        <p:txBody>
          <a:body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xmlns="" val="215720844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1" y="291072"/>
            <a:ext cx="11653832" cy="899665"/>
          </a:xfrm>
        </p:spPr>
        <p:txBody>
          <a:bodyPr/>
          <a:lstStyle/>
          <a:p>
            <a:r>
              <a:rPr lang="en-US" smtClean="0"/>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8" name="Content Placeholder 6"/>
          <p:cNvSpPr>
            <a:spLocks noGrp="1"/>
          </p:cNvSpPr>
          <p:nvPr>
            <p:ph sz="quarter" idx="11"/>
          </p:nvPr>
        </p:nvSpPr>
        <p:spPr>
          <a:xfrm>
            <a:off x="6432241" y="1387776"/>
            <a:ext cx="5490520" cy="1889748"/>
          </a:xfrm>
        </p:spPr>
        <p:txBody>
          <a:body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xmlns="" val="1410648763"/>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3" y="2253750"/>
            <a:ext cx="5378549"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8" name="Content Placeholder 6"/>
          <p:cNvSpPr>
            <a:spLocks noGrp="1"/>
          </p:cNvSpPr>
          <p:nvPr>
            <p:ph sz="quarter" idx="11"/>
          </p:nvPr>
        </p:nvSpPr>
        <p:spPr>
          <a:xfrm>
            <a:off x="6457076" y="2253750"/>
            <a:ext cx="5378549"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9" name="Content Placeholder 6"/>
          <p:cNvSpPr>
            <a:spLocks noGrp="1"/>
          </p:cNvSpPr>
          <p:nvPr>
            <p:ph sz="quarter" idx="12" hasCustomPrompt="1"/>
          </p:nvPr>
        </p:nvSpPr>
        <p:spPr>
          <a:xfrm>
            <a:off x="293763" y="1367398"/>
            <a:ext cx="5378549" cy="669927"/>
          </a:xfrm>
        </p:spPr>
        <p:txBody>
          <a:bodyPr/>
          <a:lstStyle>
            <a:lvl1pPr marL="0" indent="0">
              <a:buNone/>
              <a:defRPr sz="3529" b="1" baseline="0"/>
            </a:lvl1pPr>
          </a:lstStyle>
          <a:p>
            <a:pPr lvl="0"/>
            <a:r>
              <a:rPr lang="en-US" dirty="0" smtClean="0"/>
              <a:t>Comparison 1</a:t>
            </a:r>
          </a:p>
        </p:txBody>
      </p:sp>
      <p:sp>
        <p:nvSpPr>
          <p:cNvPr id="10" name="Content Placeholder 6"/>
          <p:cNvSpPr>
            <a:spLocks noGrp="1"/>
          </p:cNvSpPr>
          <p:nvPr>
            <p:ph sz="quarter" idx="13" hasCustomPrompt="1"/>
          </p:nvPr>
        </p:nvSpPr>
        <p:spPr>
          <a:xfrm>
            <a:off x="6457716" y="1367398"/>
            <a:ext cx="5378549" cy="669927"/>
          </a:xfrm>
        </p:spPr>
        <p:txBody>
          <a:bodyPr/>
          <a:lstStyle>
            <a:lvl1pPr marL="0" indent="0">
              <a:buNone/>
              <a:defRPr sz="3529" b="1"/>
            </a:lvl1pPr>
          </a:lstStyle>
          <a:p>
            <a:pPr lvl="0"/>
            <a:r>
              <a:rPr lang="en-US" dirty="0" smtClean="0"/>
              <a:t>Comparison 1</a:t>
            </a:r>
          </a:p>
        </p:txBody>
      </p:sp>
      <p:sp>
        <p:nvSpPr>
          <p:cNvPr id="11" name="Title 1"/>
          <p:cNvSpPr>
            <a:spLocks noGrp="1"/>
          </p:cNvSpPr>
          <p:nvPr>
            <p:ph type="title"/>
          </p:nvPr>
        </p:nvSpPr>
        <p:spPr>
          <a:xfrm>
            <a:off x="268931" y="291072"/>
            <a:ext cx="11653832" cy="89966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xmlns="" val="1693880097"/>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8"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smtClean="0"/>
              <a:t>Click to edit demo name</a:t>
            </a:r>
          </a:p>
        </p:txBody>
      </p:sp>
      <p:sp>
        <p:nvSpPr>
          <p:cNvPr id="8" name="TextBox 7"/>
          <p:cNvSpPr txBox="1"/>
          <p:nvPr/>
        </p:nvSpPr>
        <p:spPr>
          <a:xfrm>
            <a:off x="7569414" y="2655031"/>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smtClean="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cstate="print"/>
          <a:stretch>
            <a:fillRect/>
          </a:stretch>
        </p:blipFill>
        <p:spPr>
          <a:xfrm>
            <a:off x="0" y="0"/>
            <a:ext cx="12192000" cy="2858788"/>
          </a:xfrm>
          <a:prstGeom prst="rect">
            <a:avLst/>
          </a:prstGeom>
        </p:spPr>
      </p:pic>
      <p:sp>
        <p:nvSpPr>
          <p:cNvPr id="9" name="TextBox 8"/>
          <p:cNvSpPr txBox="1"/>
          <p:nvPr/>
        </p:nvSpPr>
        <p:spPr>
          <a:xfrm>
            <a:off x="778469" y="1024880"/>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xmlns="" val="41582618"/>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30" y="1541210"/>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smtClean="0">
                <a:gradFill>
                  <a:gsLst>
                    <a:gs pos="2917">
                      <a:schemeClr val="tx1"/>
                    </a:gs>
                    <a:gs pos="30000">
                      <a:schemeClr val="tx1"/>
                    </a:gs>
                  </a:gsLst>
                  <a:lin ang="5400000" scaled="0"/>
                </a:gradFill>
                <a:latin typeface="+mj-lt"/>
              </a:rPr>
              <a:t>Your</a:t>
            </a:r>
            <a:r>
              <a:rPr lang="en-US" sz="4000" baseline="0" dirty="0" smtClean="0">
                <a:gradFill>
                  <a:gsLst>
                    <a:gs pos="2917">
                      <a:schemeClr val="tx1"/>
                    </a:gs>
                    <a:gs pos="30000">
                      <a:schemeClr val="tx1"/>
                    </a:gs>
                  </a:gsLst>
                  <a:lin ang="5400000" scaled="0"/>
                </a:gradFill>
                <a:latin typeface="+mj-lt"/>
              </a:rPr>
              <a:t> </a:t>
            </a:r>
            <a:r>
              <a:rPr lang="en-US" sz="4000" b="0" i="0" baseline="0" dirty="0" smtClean="0">
                <a:gradFill>
                  <a:gsLst>
                    <a:gs pos="2917">
                      <a:schemeClr val="tx1"/>
                    </a:gs>
                    <a:gs pos="30000">
                      <a:schemeClr val="tx1"/>
                    </a:gs>
                  </a:gsLst>
                  <a:lin ang="5400000" scaled="0"/>
                </a:gradFill>
                <a:latin typeface="+mj-lt"/>
              </a:rPr>
              <a:t>anonymous</a:t>
            </a:r>
            <a:r>
              <a:rPr lang="en-US" sz="4000" baseline="0" dirty="0" smtClean="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smtClean="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smtClean="0">
                <a:gradFill>
                  <a:gsLst>
                    <a:gs pos="2917">
                      <a:schemeClr val="tx1"/>
                    </a:gs>
                    <a:gs pos="30000">
                      <a:schemeClr val="tx1"/>
                    </a:gs>
                  </a:gsLst>
                  <a:lin ang="5400000" scaled="0"/>
                </a:gradFill>
                <a:latin typeface="+mj-lt"/>
              </a:rPr>
              <a:t>Please rate this session at the end of the day at the URL below.</a:t>
            </a:r>
            <a:endParaRPr lang="en-US" sz="4000" dirty="0" smtClean="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30" y="4880534"/>
            <a:ext cx="11541863"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smtClean="0"/>
              <a:t>Click to edit survey URL</a:t>
            </a:r>
          </a:p>
        </p:txBody>
      </p:sp>
      <p:sp>
        <p:nvSpPr>
          <p:cNvPr id="5" name="TextBox 4"/>
          <p:cNvSpPr txBox="1"/>
          <p:nvPr/>
        </p:nvSpPr>
        <p:spPr>
          <a:xfrm>
            <a:off x="268929"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smtClean="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xmlns="" val="3133162817"/>
      </p:ext>
    </p:extLst>
  </p:cSld>
  <p:clrMapOvr>
    <a:masterClrMapping/>
  </p:clrMapOvr>
  <p:transition>
    <p:fade/>
  </p:transition>
  <p:hf sldNum="0"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bwMode="invGray">
          <a:xfrm>
            <a:off x="269242" y="3975398"/>
            <a:ext cx="3575287" cy="765878"/>
          </a:xfrm>
          <a:prstGeom prst="rect">
            <a:avLst/>
          </a:prstGeom>
        </p:spPr>
      </p:pic>
      <p:sp>
        <p:nvSpPr>
          <p:cNvPr id="4" name="Text Box 3"/>
          <p:cNvSpPr txBox="1">
            <a:spLocks noChangeArrowheads="1"/>
          </p:cNvSpPr>
          <p:nvPr/>
        </p:nvSpPr>
        <p:spPr bwMode="blackWhite">
          <a:xfrm>
            <a:off x="269242" y="5621783"/>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a:t>
            </a:r>
            <a:r>
              <a:rPr lang="en-US" sz="1000" dirty="0" smtClean="0">
                <a:gradFill>
                  <a:gsLst>
                    <a:gs pos="11940">
                      <a:srgbClr val="FFFFFF"/>
                    </a:gs>
                    <a:gs pos="24000">
                      <a:srgbClr val="FFFFFF"/>
                    </a:gs>
                  </a:gsLst>
                  <a:lin ang="5400000" scaled="0"/>
                </a:gradFill>
                <a:cs typeface="Arial" charset="0"/>
              </a:rPr>
              <a:t>2015 </a:t>
            </a:r>
            <a:r>
              <a:rPr lang="en-US" sz="1000" dirty="0">
                <a:gradFill>
                  <a:gsLst>
                    <a:gs pos="11940">
                      <a:srgbClr val="FFFFFF"/>
                    </a:gs>
                    <a:gs pos="24000">
                      <a:srgbClr val="FFFFFF"/>
                    </a:gs>
                  </a:gsLst>
                  <a:lin ang="5400000" scaled="0"/>
                </a:gradFill>
                <a:cs typeface="Arial" charset="0"/>
              </a:rPr>
              <a:t>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xmlns="" val="24415663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07761" y="6474577"/>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58689" y="147881"/>
            <a:ext cx="1662233" cy="382281"/>
          </a:xfrm>
          <a:prstGeom prst="rect">
            <a:avLst/>
          </a:prstGeom>
        </p:spPr>
      </p:pic>
      <p:pic>
        <p:nvPicPr>
          <p:cNvPr id="9" name="Icon" descr="Ones-and-zeroes2.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06980" y="4928556"/>
            <a:ext cx="2714605" cy="1972396"/>
          </a:xfrm>
          <a:prstGeom prst="rect">
            <a:avLst/>
          </a:prstGeom>
        </p:spPr>
      </p:pic>
    </p:spTree>
    <p:extLst>
      <p:ext uri="{BB962C8B-B14F-4D97-AF65-F5344CB8AC3E}">
        <p14:creationId xmlns:p14="http://schemas.microsoft.com/office/powerpoint/2010/main" xmlns=""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9"/>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284" y="151316"/>
            <a:ext cx="1661373" cy="382084"/>
          </a:xfrm>
          <a:prstGeom prst="rect">
            <a:avLst/>
          </a:prstGeom>
        </p:spPr>
      </p:pic>
      <p:sp>
        <p:nvSpPr>
          <p:cNvPr id="10" name="Headline"/>
          <p:cNvSpPr>
            <a:spLocks noGrp="1"/>
          </p:cNvSpPr>
          <p:nvPr>
            <p:ph type="title"/>
          </p:nvPr>
        </p:nvSpPr>
        <p:spPr>
          <a:xfrm>
            <a:off x="274713" y="930355"/>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4"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0805329" y="6468246"/>
            <a:ext cx="1169019" cy="250567"/>
          </a:xfrm>
          <a:prstGeom prst="rect">
            <a:avLst/>
          </a:prstGeom>
        </p:spPr>
      </p:pic>
    </p:spTree>
    <p:extLst>
      <p:ext uri="{BB962C8B-B14F-4D97-AF65-F5344CB8AC3E}">
        <p14:creationId xmlns:p14="http://schemas.microsoft.com/office/powerpoint/2010/main" xmlns=""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9"/>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284" y="151316"/>
            <a:ext cx="1661373" cy="382084"/>
          </a:xfrm>
          <a:prstGeom prst="rect">
            <a:avLst/>
          </a:prstGeom>
        </p:spPr>
      </p:pic>
      <p:sp>
        <p:nvSpPr>
          <p:cNvPr id="10" name="Headline"/>
          <p:cNvSpPr>
            <a:spLocks noGrp="1"/>
          </p:cNvSpPr>
          <p:nvPr>
            <p:ph type="title"/>
          </p:nvPr>
        </p:nvSpPr>
        <p:spPr>
          <a:xfrm>
            <a:off x="274713" y="930355"/>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0805329" y="6468246"/>
            <a:ext cx="1169019" cy="250567"/>
          </a:xfrm>
          <a:prstGeom prst="rect">
            <a:avLst/>
          </a:prstGeom>
        </p:spPr>
      </p:pic>
    </p:spTree>
    <p:extLst>
      <p:ext uri="{BB962C8B-B14F-4D97-AF65-F5344CB8AC3E}">
        <p14:creationId xmlns:p14="http://schemas.microsoft.com/office/powerpoint/2010/main" xmlns=""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9"/>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284" y="151316"/>
            <a:ext cx="1661373" cy="382084"/>
          </a:xfrm>
          <a:prstGeom prst="rect">
            <a:avLst/>
          </a:prstGeom>
        </p:spPr>
      </p:pic>
      <p:sp>
        <p:nvSpPr>
          <p:cNvPr id="10" name="Headline"/>
          <p:cNvSpPr>
            <a:spLocks noGrp="1"/>
          </p:cNvSpPr>
          <p:nvPr>
            <p:ph type="title"/>
          </p:nvPr>
        </p:nvSpPr>
        <p:spPr>
          <a:xfrm>
            <a:off x="2518612" y="5576551"/>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0805329" y="6468246"/>
            <a:ext cx="1169019" cy="250567"/>
          </a:xfrm>
          <a:prstGeom prst="rect">
            <a:avLst/>
          </a:prstGeom>
        </p:spPr>
      </p:pic>
    </p:spTree>
    <p:extLst>
      <p:ext uri="{BB962C8B-B14F-4D97-AF65-F5344CB8AC3E}">
        <p14:creationId xmlns:p14="http://schemas.microsoft.com/office/powerpoint/2010/main" xmlns=""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9"/>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284"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0805329" y="6468246"/>
            <a:ext cx="1169019" cy="250567"/>
          </a:xfrm>
          <a:prstGeom prst="rect">
            <a:avLst/>
          </a:prstGeom>
        </p:spPr>
      </p:pic>
    </p:spTree>
    <p:extLst>
      <p:ext uri="{BB962C8B-B14F-4D97-AF65-F5344CB8AC3E}">
        <p14:creationId xmlns:p14="http://schemas.microsoft.com/office/powerpoint/2010/main" xmlns=""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9"/>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284" y="151316"/>
            <a:ext cx="1661373" cy="382084"/>
          </a:xfrm>
          <a:prstGeom prst="rect">
            <a:avLst/>
          </a:prstGeom>
        </p:spPr>
      </p:pic>
      <p:sp>
        <p:nvSpPr>
          <p:cNvPr id="10" name="Headline"/>
          <p:cNvSpPr>
            <a:spLocks noGrp="1"/>
          </p:cNvSpPr>
          <p:nvPr>
            <p:ph type="title"/>
          </p:nvPr>
        </p:nvSpPr>
        <p:spPr>
          <a:xfrm>
            <a:off x="274713" y="2436275"/>
            <a:ext cx="2848715"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21"/>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0805329" y="6468246"/>
            <a:ext cx="1169019" cy="250567"/>
          </a:xfrm>
          <a:prstGeom prst="rect">
            <a:avLst/>
          </a:prstGeom>
        </p:spPr>
      </p:pic>
    </p:spTree>
    <p:extLst>
      <p:ext uri="{BB962C8B-B14F-4D97-AF65-F5344CB8AC3E}">
        <p14:creationId xmlns:p14="http://schemas.microsoft.com/office/powerpoint/2010/main" xmlns=""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9"/>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284" y="151316"/>
            <a:ext cx="1661373" cy="382084"/>
          </a:xfrm>
          <a:prstGeom prst="rect">
            <a:avLst/>
          </a:prstGeom>
        </p:spPr>
      </p:pic>
      <p:sp>
        <p:nvSpPr>
          <p:cNvPr id="10" name="Headline"/>
          <p:cNvSpPr>
            <a:spLocks noGrp="1"/>
          </p:cNvSpPr>
          <p:nvPr>
            <p:ph type="title"/>
          </p:nvPr>
        </p:nvSpPr>
        <p:spPr>
          <a:xfrm>
            <a:off x="274713" y="2436275"/>
            <a:ext cx="2848715"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0805329" y="6468246"/>
            <a:ext cx="1169019" cy="250567"/>
          </a:xfrm>
          <a:prstGeom prst="rect">
            <a:avLst/>
          </a:prstGeom>
        </p:spPr>
      </p:pic>
    </p:spTree>
    <p:extLst>
      <p:ext uri="{BB962C8B-B14F-4D97-AF65-F5344CB8AC3E}">
        <p14:creationId xmlns:p14="http://schemas.microsoft.com/office/powerpoint/2010/main" xmlns=""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8"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6980"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0358689" y="147881"/>
            <a:ext cx="1662233" cy="382281"/>
          </a:xfrm>
          <a:prstGeom prst="rect">
            <a:avLst/>
          </a:prstGeom>
        </p:spPr>
      </p:pic>
      <p:sp>
        <p:nvSpPr>
          <p:cNvPr id="10" name="Title"/>
          <p:cNvSpPr>
            <a:spLocks noGrp="1"/>
          </p:cNvSpPr>
          <p:nvPr>
            <p:ph type="title" hasCustomPrompt="1"/>
          </p:nvPr>
        </p:nvSpPr>
        <p:spPr>
          <a:xfrm>
            <a:off x="6364082" y="4263388"/>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xmlns=""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3" y="2317689"/>
            <a:ext cx="11614319"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0514724" y="303716"/>
            <a:ext cx="1661373" cy="382084"/>
          </a:xfrm>
          <a:prstGeom prst="rect">
            <a:avLst/>
          </a:prstGeom>
        </p:spPr>
      </p:pic>
      <p:sp>
        <p:nvSpPr>
          <p:cNvPr id="13" name="Headline"/>
          <p:cNvSpPr>
            <a:spLocks noGrp="1"/>
          </p:cNvSpPr>
          <p:nvPr>
            <p:ph type="title" hasCustomPrompt="1"/>
          </p:nvPr>
        </p:nvSpPr>
        <p:spPr>
          <a:xfrm>
            <a:off x="274711"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40"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xmlns=""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514724" y="303716"/>
            <a:ext cx="1661373" cy="382084"/>
          </a:xfrm>
          <a:prstGeom prst="rect">
            <a:avLst/>
          </a:prstGeom>
        </p:spPr>
      </p:pic>
      <p:sp>
        <p:nvSpPr>
          <p:cNvPr id="13" name="Headline"/>
          <p:cNvSpPr>
            <a:spLocks noGrp="1"/>
          </p:cNvSpPr>
          <p:nvPr>
            <p:ph type="title" hasCustomPrompt="1"/>
          </p:nvPr>
        </p:nvSpPr>
        <p:spPr>
          <a:xfrm>
            <a:off x="274711"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3" y="1620253"/>
            <a:ext cx="11614319"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514724" y="303716"/>
            <a:ext cx="1661373" cy="382084"/>
          </a:xfrm>
          <a:prstGeom prst="rect">
            <a:avLst/>
          </a:prstGeom>
        </p:spPr>
      </p:pic>
      <p:sp>
        <p:nvSpPr>
          <p:cNvPr id="13" name="Headline"/>
          <p:cNvSpPr>
            <a:spLocks noGrp="1"/>
          </p:cNvSpPr>
          <p:nvPr>
            <p:ph type="title" hasCustomPrompt="1"/>
          </p:nvPr>
        </p:nvSpPr>
        <p:spPr>
          <a:xfrm>
            <a:off x="274711"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xmlns=""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514724" y="303716"/>
            <a:ext cx="1661373" cy="382084"/>
          </a:xfrm>
          <a:prstGeom prst="rect">
            <a:avLst/>
          </a:prstGeom>
        </p:spPr>
      </p:pic>
    </p:spTree>
    <p:extLst>
      <p:ext uri="{BB962C8B-B14F-4D97-AF65-F5344CB8AC3E}">
        <p14:creationId xmlns:p14="http://schemas.microsoft.com/office/powerpoint/2010/main" xmlns=""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3" y="611798"/>
            <a:ext cx="8772127"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0358689" y="147881"/>
            <a:ext cx="1662233" cy="382281"/>
          </a:xfrm>
          <a:prstGeom prst="rect">
            <a:avLst/>
          </a:prstGeom>
        </p:spPr>
      </p:pic>
    </p:spTree>
    <p:extLst>
      <p:ext uri="{BB962C8B-B14F-4D97-AF65-F5344CB8AC3E}">
        <p14:creationId xmlns:p14="http://schemas.microsoft.com/office/powerpoint/2010/main" xmlns=""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3" y="611798"/>
            <a:ext cx="8772127"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0358689" y="147881"/>
            <a:ext cx="1662233" cy="382281"/>
          </a:xfrm>
          <a:prstGeom prst="rect">
            <a:avLst/>
          </a:prstGeom>
        </p:spPr>
      </p:pic>
    </p:spTree>
    <p:extLst>
      <p:ext uri="{BB962C8B-B14F-4D97-AF65-F5344CB8AC3E}">
        <p14:creationId xmlns:p14="http://schemas.microsoft.com/office/powerpoint/2010/main" xmlns=""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3" y="2970216"/>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6980"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0358689" y="147881"/>
            <a:ext cx="1662233" cy="382281"/>
          </a:xfrm>
          <a:prstGeom prst="rect">
            <a:avLst/>
          </a:prstGeom>
        </p:spPr>
      </p:pic>
    </p:spTree>
    <p:extLst>
      <p:ext uri="{BB962C8B-B14F-4D97-AF65-F5344CB8AC3E}">
        <p14:creationId xmlns:p14="http://schemas.microsoft.com/office/powerpoint/2010/main" xmlns=""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2921"/>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0805329" y="6468246"/>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10358689" y="147881"/>
            <a:ext cx="1662233" cy="382281"/>
          </a:xfrm>
          <a:prstGeom prst="rect">
            <a:avLst/>
          </a:prstGeom>
        </p:spPr>
      </p:pic>
    </p:spTree>
    <p:extLst>
      <p:ext uri="{BB962C8B-B14F-4D97-AF65-F5344CB8AC3E}">
        <p14:creationId xmlns:p14="http://schemas.microsoft.com/office/powerpoint/2010/main" xmlns=""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2921"/>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0805329" y="6468246"/>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10358689" y="147881"/>
            <a:ext cx="1662233" cy="382281"/>
          </a:xfrm>
          <a:prstGeom prst="rect">
            <a:avLst/>
          </a:prstGeom>
        </p:spPr>
      </p:pic>
    </p:spTree>
    <p:extLst>
      <p:ext uri="{BB962C8B-B14F-4D97-AF65-F5344CB8AC3E}">
        <p14:creationId xmlns:p14="http://schemas.microsoft.com/office/powerpoint/2010/main" xmlns=""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0805329" y="6468246"/>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0358689" y="147881"/>
            <a:ext cx="1662233" cy="382281"/>
          </a:xfrm>
          <a:prstGeom prst="rect">
            <a:avLst/>
          </a:prstGeom>
        </p:spPr>
      </p:pic>
    </p:spTree>
    <p:extLst>
      <p:ext uri="{BB962C8B-B14F-4D97-AF65-F5344CB8AC3E}">
        <p14:creationId xmlns:p14="http://schemas.microsoft.com/office/powerpoint/2010/main" xmlns=""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6980"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58689" y="147881"/>
            <a:ext cx="1662233" cy="382281"/>
          </a:xfrm>
          <a:prstGeom prst="rect">
            <a:avLst/>
          </a:prstGeom>
        </p:spPr>
      </p:pic>
      <p:sp>
        <p:nvSpPr>
          <p:cNvPr id="9" name="Title"/>
          <p:cNvSpPr>
            <a:spLocks noGrp="1"/>
          </p:cNvSpPr>
          <p:nvPr>
            <p:ph type="title" hasCustomPrompt="1"/>
          </p:nvPr>
        </p:nvSpPr>
        <p:spPr>
          <a:xfrm>
            <a:off x="2" y="2194772"/>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xmlns=""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2921"/>
            <a:ext cx="12192000" cy="6852165"/>
          </a:xfrm>
          <a:prstGeom prst="rect">
            <a:avLst/>
          </a:prstGeom>
        </p:spPr>
      </p:pic>
      <p:sp>
        <p:nvSpPr>
          <p:cNvPr id="5" name="Rectangle 4"/>
          <p:cNvSpPr/>
          <p:nvPr userDrawn="1"/>
        </p:nvSpPr>
        <p:spPr bwMode="auto">
          <a:xfrm>
            <a:off x="8884872" y="-1"/>
            <a:ext cx="3307131"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71" y="1944139"/>
            <a:ext cx="1308335"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6" y="158739"/>
            <a:ext cx="3694119"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xmlns=""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5839"/>
            <a:ext cx="12192000" cy="6852165"/>
          </a:xfrm>
          <a:prstGeom prst="rect">
            <a:avLst/>
          </a:prstGeom>
        </p:spPr>
      </p:pic>
      <p:sp>
        <p:nvSpPr>
          <p:cNvPr id="8" name="Rectangle 7"/>
          <p:cNvSpPr/>
          <p:nvPr userDrawn="1"/>
        </p:nvSpPr>
        <p:spPr bwMode="auto">
          <a:xfrm>
            <a:off x="10187270"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3" y="233151"/>
            <a:ext cx="1182687"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2"/>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xmlns=""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xmlns="" val="301720517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4" y="1411822"/>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4"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spTree>
    <p:extLst>
      <p:ext uri="{BB962C8B-B14F-4D97-AF65-F5344CB8AC3E}">
        <p14:creationId xmlns:p14="http://schemas.microsoft.com/office/powerpoint/2010/main" xmlns="" val="1998719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2796" y="-101125"/>
            <a:ext cx="12260341" cy="7029726"/>
          </a:xfrm>
          <a:prstGeom prst="rect">
            <a:avLst/>
          </a:prstGeom>
        </p:spPr>
      </p:pic>
      <p:sp>
        <p:nvSpPr>
          <p:cNvPr id="7" name="Rectangle 6"/>
          <p:cNvSpPr/>
          <p:nvPr userDrawn="1"/>
        </p:nvSpPr>
        <p:spPr>
          <a:xfrm>
            <a:off x="792233" y="3241692"/>
            <a:ext cx="4244880" cy="77130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2819934572"/>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7" y="4908936"/>
            <a:ext cx="8140783"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5"/>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8" y="4908936"/>
            <a:ext cx="1826483"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3283480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7"/>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1024581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7"/>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1521656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7"/>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
        <p:nvSpPr>
          <p:cNvPr id="6" name="Text Placeholder 4"/>
          <p:cNvSpPr>
            <a:spLocks noGrp="1"/>
          </p:cNvSpPr>
          <p:nvPr>
            <p:ph type="body" sz="quarter" idx="12" hasCustomPrompt="1"/>
          </p:nvPr>
        </p:nvSpPr>
        <p:spPr>
          <a:xfrm>
            <a:off x="556565" y="4785989"/>
            <a:ext cx="9860675"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xmlns="" val="3977355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1860" y="-116690"/>
            <a:ext cx="12292375" cy="7048094"/>
          </a:xfrm>
          <a:prstGeom prst="rect">
            <a:avLst/>
          </a:prstGeom>
        </p:spPr>
      </p:pic>
      <p:sp>
        <p:nvSpPr>
          <p:cNvPr id="16" name="Title 1"/>
          <p:cNvSpPr>
            <a:spLocks noGrp="1"/>
          </p:cNvSpPr>
          <p:nvPr>
            <p:ph type="title" hasCustomPrompt="1"/>
          </p:nvPr>
        </p:nvSpPr>
        <p:spPr>
          <a:xfrm>
            <a:off x="589787" y="2084177"/>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71366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7" y="2709525"/>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358689" y="147881"/>
            <a:ext cx="1662233" cy="382281"/>
          </a:xfrm>
          <a:prstGeom prst="rect">
            <a:avLst/>
          </a:prstGeom>
        </p:spPr>
      </p:pic>
    </p:spTree>
    <p:extLst>
      <p:ext uri="{BB962C8B-B14F-4D97-AF65-F5344CB8AC3E}">
        <p14:creationId xmlns:p14="http://schemas.microsoft.com/office/powerpoint/2010/main" xmlns=""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96484" y="-110612"/>
            <a:ext cx="12292375" cy="7048094"/>
          </a:xfrm>
          <a:prstGeom prst="rect">
            <a:avLst/>
          </a:prstGeom>
        </p:spPr>
      </p:pic>
      <p:sp>
        <p:nvSpPr>
          <p:cNvPr id="16" name="Title 1"/>
          <p:cNvSpPr>
            <a:spLocks noGrp="1"/>
          </p:cNvSpPr>
          <p:nvPr>
            <p:ph type="title" hasCustomPrompt="1"/>
          </p:nvPr>
        </p:nvSpPr>
        <p:spPr>
          <a:xfrm>
            <a:off x="589787" y="2084177"/>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368529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57968" y="-102830"/>
            <a:ext cx="12292375" cy="7048094"/>
          </a:xfrm>
          <a:prstGeom prst="rect">
            <a:avLst/>
          </a:prstGeom>
        </p:spPr>
      </p:pic>
      <p:sp>
        <p:nvSpPr>
          <p:cNvPr id="12" name="Text Placeholder 7"/>
          <p:cNvSpPr>
            <a:spLocks noGrp="1"/>
          </p:cNvSpPr>
          <p:nvPr>
            <p:ph type="body" sz="quarter" idx="10" hasCustomPrompt="1"/>
          </p:nvPr>
        </p:nvSpPr>
        <p:spPr>
          <a:xfrm>
            <a:off x="448604" y="1411822"/>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4"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245002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690" t="23835" r="42830" b="15258"/>
          <a:stretch/>
        </p:blipFill>
        <p:spPr>
          <a:xfrm>
            <a:off x="-68340" y="-85863"/>
            <a:ext cx="12260343" cy="7029726"/>
          </a:xfrm>
          <a:prstGeom prst="rect">
            <a:avLst/>
          </a:prstGeom>
        </p:spPr>
      </p:pic>
      <p:sp>
        <p:nvSpPr>
          <p:cNvPr id="2" name="Title 1"/>
          <p:cNvSpPr>
            <a:spLocks noGrp="1"/>
          </p:cNvSpPr>
          <p:nvPr>
            <p:ph type="title" hasCustomPrompt="1"/>
          </p:nvPr>
        </p:nvSpPr>
        <p:spPr>
          <a:xfrm>
            <a:off x="269243" y="1217196"/>
            <a:ext cx="5378548" cy="1976567"/>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8" y="1"/>
            <a:ext cx="6094444" cy="6856100"/>
          </a:xfrm>
          <a:blipFill>
            <a:blip r:embed="rId3" cstate="prin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xmlns="" val="2365314641"/>
      </p:ext>
    </p:extLst>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54076" y="-106721"/>
            <a:ext cx="12292375" cy="7048094"/>
          </a:xfrm>
          <a:prstGeom prst="rect">
            <a:avLst/>
          </a:prstGeom>
        </p:spPr>
      </p:pic>
      <p:sp>
        <p:nvSpPr>
          <p:cNvPr id="2" name="Title 1"/>
          <p:cNvSpPr>
            <a:spLocks noGrp="1"/>
          </p:cNvSpPr>
          <p:nvPr>
            <p:ph type="title" hasCustomPrompt="1"/>
          </p:nvPr>
        </p:nvSpPr>
        <p:spPr>
          <a:xfrm>
            <a:off x="236824" y="181290"/>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1" y="1197327"/>
            <a:ext cx="11653523"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2425025074"/>
      </p:ext>
    </p:extLst>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50188" y="-101125"/>
            <a:ext cx="12292375" cy="7048094"/>
          </a:xfrm>
          <a:prstGeom prst="rect">
            <a:avLst/>
          </a:prstGeom>
        </p:spPr>
      </p:pic>
      <p:sp>
        <p:nvSpPr>
          <p:cNvPr id="11" name="Text Box 3"/>
          <p:cNvSpPr txBox="1">
            <a:spLocks noChangeArrowheads="1"/>
          </p:cNvSpPr>
          <p:nvPr userDrawn="1"/>
        </p:nvSpPr>
        <p:spPr bwMode="white">
          <a:xfrm>
            <a:off x="6307780" y="5298987"/>
            <a:ext cx="5297989" cy="1298797"/>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xmlns="" val="417286687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xmlns=""/>
              </a:ext>
            </a:extLst>
          </a:blip>
          <a:stretch>
            <a:fillRect/>
          </a:stretch>
        </p:blipFill>
        <p:spPr>
          <a:xfrm>
            <a:off x="2767" y="1069"/>
            <a:ext cx="12185847" cy="6855512"/>
          </a:xfrm>
          <a:prstGeom prst="rect">
            <a:avLst/>
          </a:prstGeom>
        </p:spPr>
      </p:pic>
      <p:pic>
        <p:nvPicPr>
          <p:cNvPr id="9" name="Picture 8" descr="104750_Speaker TemplateART_v01-06.png"/>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t="87640"/>
          <a:stretch/>
        </p:blipFill>
        <p:spPr>
          <a:xfrm>
            <a:off x="-50188" y="6081883"/>
            <a:ext cx="12292375" cy="871164"/>
          </a:xfrm>
          <a:prstGeom prst="rect">
            <a:avLst/>
          </a:prstGeom>
        </p:spPr>
      </p:pic>
      <p:sp>
        <p:nvSpPr>
          <p:cNvPr id="12" name="Text Placeholder 7"/>
          <p:cNvSpPr>
            <a:spLocks noGrp="1"/>
          </p:cNvSpPr>
          <p:nvPr>
            <p:ph type="body" sz="quarter" idx="10" hasCustomPrompt="1"/>
          </p:nvPr>
        </p:nvSpPr>
        <p:spPr>
          <a:xfrm>
            <a:off x="448604" y="1411822"/>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4"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377904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3" y="6625566"/>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smtClean="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xmlns="" val="405081567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xmlns="" val="15269526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57968" y="-102830"/>
            <a:ext cx="12292375" cy="7048094"/>
          </a:xfrm>
          <a:prstGeom prst="rect">
            <a:avLst/>
          </a:prstGeom>
        </p:spPr>
      </p:pic>
      <p:sp>
        <p:nvSpPr>
          <p:cNvPr id="12" name="Text Placeholder 7"/>
          <p:cNvSpPr>
            <a:spLocks noGrp="1"/>
          </p:cNvSpPr>
          <p:nvPr>
            <p:ph type="body" sz="quarter" idx="10" hasCustomPrompt="1"/>
          </p:nvPr>
        </p:nvSpPr>
        <p:spPr>
          <a:xfrm>
            <a:off x="448604" y="1411822"/>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4"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155601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2796" y="-101125"/>
            <a:ext cx="12260341" cy="7029726"/>
          </a:xfrm>
          <a:prstGeom prst="rect">
            <a:avLst/>
          </a:prstGeom>
        </p:spPr>
      </p:pic>
      <p:sp>
        <p:nvSpPr>
          <p:cNvPr id="7" name="Rectangle 6"/>
          <p:cNvSpPr/>
          <p:nvPr userDrawn="1"/>
        </p:nvSpPr>
        <p:spPr>
          <a:xfrm>
            <a:off x="792233" y="3241692"/>
            <a:ext cx="4244880" cy="77130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1267092968"/>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358689" y="147881"/>
            <a:ext cx="1662233" cy="382281"/>
          </a:xfrm>
          <a:prstGeom prst="rect">
            <a:avLst/>
          </a:prstGeom>
        </p:spPr>
      </p:pic>
    </p:spTree>
    <p:extLst>
      <p:ext uri="{BB962C8B-B14F-4D97-AF65-F5344CB8AC3E}">
        <p14:creationId xmlns:p14="http://schemas.microsoft.com/office/powerpoint/2010/main" xmlns=""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7" y="4908936"/>
            <a:ext cx="8140783"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5"/>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8" y="4908936"/>
            <a:ext cx="1826483"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3115980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7"/>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47441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7"/>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1728835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7"/>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
        <p:nvSpPr>
          <p:cNvPr id="6" name="Text Placeholder 4"/>
          <p:cNvSpPr>
            <a:spLocks noGrp="1"/>
          </p:cNvSpPr>
          <p:nvPr>
            <p:ph type="body" sz="quarter" idx="12" hasCustomPrompt="1"/>
          </p:nvPr>
        </p:nvSpPr>
        <p:spPr>
          <a:xfrm>
            <a:off x="556565" y="4785989"/>
            <a:ext cx="9860675"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xmlns="" val="17708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1860" y="-116690"/>
            <a:ext cx="12292375" cy="7048094"/>
          </a:xfrm>
          <a:prstGeom prst="rect">
            <a:avLst/>
          </a:prstGeom>
        </p:spPr>
      </p:pic>
      <p:sp>
        <p:nvSpPr>
          <p:cNvPr id="16" name="Title 1"/>
          <p:cNvSpPr>
            <a:spLocks noGrp="1"/>
          </p:cNvSpPr>
          <p:nvPr>
            <p:ph type="title" hasCustomPrompt="1"/>
          </p:nvPr>
        </p:nvSpPr>
        <p:spPr>
          <a:xfrm>
            <a:off x="589787" y="2084177"/>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1629926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96484" y="-110612"/>
            <a:ext cx="12292375" cy="7048094"/>
          </a:xfrm>
          <a:prstGeom prst="rect">
            <a:avLst/>
          </a:prstGeom>
        </p:spPr>
      </p:pic>
      <p:sp>
        <p:nvSpPr>
          <p:cNvPr id="16" name="Title 1"/>
          <p:cNvSpPr>
            <a:spLocks noGrp="1"/>
          </p:cNvSpPr>
          <p:nvPr>
            <p:ph type="title" hasCustomPrompt="1"/>
          </p:nvPr>
        </p:nvSpPr>
        <p:spPr>
          <a:xfrm>
            <a:off x="589787" y="2084177"/>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1293898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4" y="1411822"/>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4"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spTree>
    <p:extLst>
      <p:ext uri="{BB962C8B-B14F-4D97-AF65-F5344CB8AC3E}">
        <p14:creationId xmlns:p14="http://schemas.microsoft.com/office/powerpoint/2010/main" xmlns="" val="1998719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690" t="23835" r="42830" b="15258"/>
          <a:stretch/>
        </p:blipFill>
        <p:spPr>
          <a:xfrm>
            <a:off x="-68340" y="-85863"/>
            <a:ext cx="12260343" cy="7029726"/>
          </a:xfrm>
          <a:prstGeom prst="rect">
            <a:avLst/>
          </a:prstGeom>
        </p:spPr>
      </p:pic>
      <p:sp>
        <p:nvSpPr>
          <p:cNvPr id="2" name="Title 1"/>
          <p:cNvSpPr>
            <a:spLocks noGrp="1"/>
          </p:cNvSpPr>
          <p:nvPr>
            <p:ph type="title" hasCustomPrompt="1"/>
          </p:nvPr>
        </p:nvSpPr>
        <p:spPr>
          <a:xfrm>
            <a:off x="269243" y="1217196"/>
            <a:ext cx="5378548" cy="1976567"/>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8" y="1"/>
            <a:ext cx="6094444" cy="6856100"/>
          </a:xfrm>
          <a:blipFill>
            <a:blip r:embed="rId3" cstate="prin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xmlns="" val="2680701581"/>
      </p:ext>
    </p:extLst>
  </p:cSld>
  <p:clrMapOvr>
    <a:masterClrMapping/>
  </p:clrMapOvr>
  <p:transition spd="slow">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54076" y="-106721"/>
            <a:ext cx="12292375" cy="7048094"/>
          </a:xfrm>
          <a:prstGeom prst="rect">
            <a:avLst/>
          </a:prstGeom>
        </p:spPr>
      </p:pic>
      <p:sp>
        <p:nvSpPr>
          <p:cNvPr id="2" name="Title 1"/>
          <p:cNvSpPr>
            <a:spLocks noGrp="1"/>
          </p:cNvSpPr>
          <p:nvPr>
            <p:ph type="title" hasCustomPrompt="1"/>
          </p:nvPr>
        </p:nvSpPr>
        <p:spPr>
          <a:xfrm>
            <a:off x="236824" y="181290"/>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1" y="1197327"/>
            <a:ext cx="11653523"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1724847831"/>
      </p:ext>
    </p:extLst>
  </p:cSld>
  <p:clrMapOvr>
    <a:masterClrMapping/>
  </p:clrMapOvr>
  <p:transition spd="slow">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50188" y="-101125"/>
            <a:ext cx="12292375" cy="7048094"/>
          </a:xfrm>
          <a:prstGeom prst="rect">
            <a:avLst/>
          </a:prstGeom>
        </p:spPr>
      </p:pic>
      <p:sp>
        <p:nvSpPr>
          <p:cNvPr id="11" name="Text Box 3"/>
          <p:cNvSpPr txBox="1">
            <a:spLocks noChangeArrowheads="1"/>
          </p:cNvSpPr>
          <p:nvPr userDrawn="1"/>
        </p:nvSpPr>
        <p:spPr bwMode="white">
          <a:xfrm>
            <a:off x="6307780" y="5298987"/>
            <a:ext cx="5297989" cy="1298797"/>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xmlns="" val="31632526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358689" y="147881"/>
            <a:ext cx="1662233" cy="382281"/>
          </a:xfrm>
          <a:prstGeom prst="rect">
            <a:avLst/>
          </a:prstGeom>
        </p:spPr>
      </p:pic>
    </p:spTree>
    <p:extLst>
      <p:ext uri="{BB962C8B-B14F-4D97-AF65-F5344CB8AC3E}">
        <p14:creationId xmlns:p14="http://schemas.microsoft.com/office/powerpoint/2010/main" xmlns=""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xmlns=""/>
              </a:ext>
            </a:extLst>
          </a:blip>
          <a:stretch>
            <a:fillRect/>
          </a:stretch>
        </p:blipFill>
        <p:spPr>
          <a:xfrm>
            <a:off x="2767" y="1069"/>
            <a:ext cx="12185847" cy="6855512"/>
          </a:xfrm>
          <a:prstGeom prst="rect">
            <a:avLst/>
          </a:prstGeom>
        </p:spPr>
      </p:pic>
      <p:pic>
        <p:nvPicPr>
          <p:cNvPr id="9" name="Picture 8" descr="104750_Speaker TemplateART_v01-06.png"/>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t="87640"/>
          <a:stretch/>
        </p:blipFill>
        <p:spPr>
          <a:xfrm>
            <a:off x="-50188" y="6081883"/>
            <a:ext cx="12292375" cy="871164"/>
          </a:xfrm>
          <a:prstGeom prst="rect">
            <a:avLst/>
          </a:prstGeom>
        </p:spPr>
      </p:pic>
      <p:sp>
        <p:nvSpPr>
          <p:cNvPr id="12" name="Text Placeholder 7"/>
          <p:cNvSpPr>
            <a:spLocks noGrp="1"/>
          </p:cNvSpPr>
          <p:nvPr>
            <p:ph type="body" sz="quarter" idx="10" hasCustomPrompt="1"/>
          </p:nvPr>
        </p:nvSpPr>
        <p:spPr>
          <a:xfrm>
            <a:off x="448604" y="1411822"/>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4"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4157772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3" y="6625566"/>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smtClean="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xmlns="" val="4068673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 val="256221620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xmlns="" val="207081828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0202760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57968" y="-102830"/>
            <a:ext cx="12292375" cy="7048094"/>
          </a:xfrm>
          <a:prstGeom prst="rect">
            <a:avLst/>
          </a:prstGeom>
        </p:spPr>
      </p:pic>
      <p:sp>
        <p:nvSpPr>
          <p:cNvPr id="12" name="Text Placeholder 7"/>
          <p:cNvSpPr>
            <a:spLocks noGrp="1"/>
          </p:cNvSpPr>
          <p:nvPr>
            <p:ph type="body" sz="quarter" idx="10" hasCustomPrompt="1"/>
          </p:nvPr>
        </p:nvSpPr>
        <p:spPr>
          <a:xfrm>
            <a:off x="448604" y="1411822"/>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4"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2170698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smtClean="0"/>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smtClean="0"/>
              <a:t>Click to edit Master subtitle style</a:t>
            </a:r>
            <a:endParaRPr lang="en-US" dirty="0"/>
          </a:p>
        </p:txBody>
      </p:sp>
      <p:pic>
        <p:nvPicPr>
          <p:cNvPr id="2" name="Picture 1" descr="ITedge_logo_CMYK.eps"/>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711201" y="4749804"/>
            <a:ext cx="6339283" cy="1540933"/>
          </a:xfrm>
          <a:prstGeom prst="rect">
            <a:avLst/>
          </a:prstGeom>
        </p:spPr>
      </p:pic>
    </p:spTree>
    <p:extLst>
      <p:ext uri="{BB962C8B-B14F-4D97-AF65-F5344CB8AC3E}">
        <p14:creationId xmlns:p14="http://schemas.microsoft.com/office/powerpoint/2010/main" xmlns="" val="97233847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8636001" y="6365562"/>
            <a:ext cx="3556000" cy="461665"/>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xmlns="" val="67389009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smtClean="0"/>
              <a:t>References</a:t>
            </a:r>
            <a:endParaRPr lang="en-US" dirty="0"/>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8636001" y="6365562"/>
            <a:ext cx="3556000" cy="461665"/>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xmlns="" val="288945605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Click to edit Master title style</a:t>
            </a:r>
            <a:endParaRPr lang="en-US" dirty="0"/>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smtClean="0"/>
              <a:t>Click to edit Master text styles</a:t>
            </a:r>
          </a:p>
        </p:txBody>
      </p:sp>
      <p:sp>
        <p:nvSpPr>
          <p:cNvPr id="8" name="TextBox 7"/>
          <p:cNvSpPr txBox="1"/>
          <p:nvPr userDrawn="1"/>
        </p:nvSpPr>
        <p:spPr>
          <a:xfrm>
            <a:off x="8636001" y="6365562"/>
            <a:ext cx="3556000" cy="461665"/>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xmlns="" val="336643797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07761" y="6474577"/>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284" y="151316"/>
            <a:ext cx="1661373" cy="382084"/>
          </a:xfrm>
          <a:prstGeom prst="rect">
            <a:avLst/>
          </a:prstGeom>
        </p:spPr>
      </p:pic>
    </p:spTree>
    <p:extLst>
      <p:ext uri="{BB962C8B-B14F-4D97-AF65-F5344CB8AC3E}">
        <p14:creationId xmlns:p14="http://schemas.microsoft.com/office/powerpoint/2010/main" xmlns=""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smtClean="0"/>
              <a:t>Click to edit Master title style</a:t>
            </a:r>
            <a:endParaRPr lang="en-US" dirty="0"/>
          </a:p>
        </p:txBody>
      </p:sp>
      <p:sp>
        <p:nvSpPr>
          <p:cNvPr id="7" name="TextBox 6"/>
          <p:cNvSpPr txBox="1"/>
          <p:nvPr userDrawn="1"/>
        </p:nvSpPr>
        <p:spPr>
          <a:xfrm>
            <a:off x="8636001" y="6365562"/>
            <a:ext cx="3556000" cy="461665"/>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xmlns="" val="109125762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smtClean="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smtClean="0"/>
              <a:t>Click to edit Master title style</a:t>
            </a:r>
            <a:endParaRPr lang="en-US" dirty="0"/>
          </a:p>
        </p:txBody>
      </p:sp>
      <p:sp>
        <p:nvSpPr>
          <p:cNvPr id="8" name="TextBox 7"/>
          <p:cNvSpPr txBox="1"/>
          <p:nvPr userDrawn="1"/>
        </p:nvSpPr>
        <p:spPr>
          <a:xfrm>
            <a:off x="8636001" y="6365562"/>
            <a:ext cx="3556000" cy="461665"/>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xmlns="" val="227818778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smtClean="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smtClean="0"/>
              <a:t>Click to edit Master title style</a:t>
            </a:r>
            <a:endParaRPr lang="en-US" dirty="0"/>
          </a:p>
        </p:txBody>
      </p:sp>
      <p:sp>
        <p:nvSpPr>
          <p:cNvPr id="8" name="TextBox 7"/>
          <p:cNvSpPr txBox="1"/>
          <p:nvPr userDrawn="1"/>
        </p:nvSpPr>
        <p:spPr>
          <a:xfrm>
            <a:off x="8636001" y="6365562"/>
            <a:ext cx="3556000" cy="461665"/>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xmlns="" val="399434205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smtClean="0"/>
              <a:t>Demo</a:t>
            </a:r>
            <a:endParaRPr lang="en-US" dirty="0"/>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8636001" y="6365562"/>
            <a:ext cx="3556000" cy="461665"/>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xmlns="" val="2100228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130787644"/>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41" y="118918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279686426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171954927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54756202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 val="68569531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57968" y="-102830"/>
            <a:ext cx="12292375" cy="7048094"/>
          </a:xfrm>
          <a:prstGeom prst="rect">
            <a:avLst/>
          </a:prstGeom>
        </p:spPr>
      </p:pic>
      <p:sp>
        <p:nvSpPr>
          <p:cNvPr id="12" name="Text Placeholder 7"/>
          <p:cNvSpPr>
            <a:spLocks noGrp="1"/>
          </p:cNvSpPr>
          <p:nvPr>
            <p:ph type="body" sz="quarter" idx="10" hasCustomPrompt="1"/>
          </p:nvPr>
        </p:nvSpPr>
        <p:spPr>
          <a:xfrm>
            <a:off x="448604" y="1411822"/>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4"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93602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358689" y="147881"/>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805329" y="6468246"/>
            <a:ext cx="1169019" cy="250567"/>
          </a:xfrm>
          <a:prstGeom prst="rect">
            <a:avLst/>
          </a:prstGeom>
        </p:spPr>
      </p:pic>
    </p:spTree>
    <p:extLst>
      <p:ext uri="{BB962C8B-B14F-4D97-AF65-F5344CB8AC3E}">
        <p14:creationId xmlns:p14="http://schemas.microsoft.com/office/powerpoint/2010/main" xmlns=""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 val="26866246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2796" y="-101125"/>
            <a:ext cx="12260341" cy="7029726"/>
          </a:xfrm>
          <a:prstGeom prst="rect">
            <a:avLst/>
          </a:prstGeom>
        </p:spPr>
      </p:pic>
      <p:sp>
        <p:nvSpPr>
          <p:cNvPr id="7" name="Rectangle 6"/>
          <p:cNvSpPr/>
          <p:nvPr userDrawn="1"/>
        </p:nvSpPr>
        <p:spPr>
          <a:xfrm>
            <a:off x="792233" y="3241692"/>
            <a:ext cx="4244880" cy="77130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1387361987"/>
      </p:ext>
    </p:extLst>
  </p:cSld>
  <p:clrMapOvr>
    <a:masterClrMapping/>
  </p:clrMapOvr>
  <p:transition spd="slow">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7" y="4908936"/>
            <a:ext cx="8140783"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5"/>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8" y="4908936"/>
            <a:ext cx="1826483"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414301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7"/>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
        <p:nvSpPr>
          <p:cNvPr id="6" name="Text Placeholder 4"/>
          <p:cNvSpPr>
            <a:spLocks noGrp="1"/>
          </p:cNvSpPr>
          <p:nvPr>
            <p:ph type="body" sz="quarter" idx="12" hasCustomPrompt="1"/>
          </p:nvPr>
        </p:nvSpPr>
        <p:spPr>
          <a:xfrm>
            <a:off x="556565" y="4785989"/>
            <a:ext cx="9860675"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xmlns="" val="347344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57968" y="-102830"/>
            <a:ext cx="12292375" cy="7048094"/>
          </a:xfrm>
          <a:prstGeom prst="rect">
            <a:avLst/>
          </a:prstGeom>
        </p:spPr>
      </p:pic>
      <p:sp>
        <p:nvSpPr>
          <p:cNvPr id="12" name="Text Placeholder 7"/>
          <p:cNvSpPr>
            <a:spLocks noGrp="1"/>
          </p:cNvSpPr>
          <p:nvPr>
            <p:ph type="body" sz="quarter" idx="10" hasCustomPrompt="1"/>
          </p:nvPr>
        </p:nvSpPr>
        <p:spPr>
          <a:xfrm>
            <a:off x="448604" y="1411822"/>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4"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3362734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reveal/>
      </p:transition>
    </mc:Choice>
    <mc:Fallback>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54076" y="-106721"/>
            <a:ext cx="12292375" cy="7048094"/>
          </a:xfrm>
          <a:prstGeom prst="rect">
            <a:avLst/>
          </a:prstGeom>
        </p:spPr>
      </p:pic>
      <p:sp>
        <p:nvSpPr>
          <p:cNvPr id="2" name="Title 1"/>
          <p:cNvSpPr>
            <a:spLocks noGrp="1"/>
          </p:cNvSpPr>
          <p:nvPr>
            <p:ph type="title" hasCustomPrompt="1"/>
          </p:nvPr>
        </p:nvSpPr>
        <p:spPr>
          <a:xfrm>
            <a:off x="236824" y="181290"/>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1" y="1197327"/>
            <a:ext cx="11653523"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6159" y="6074930"/>
            <a:ext cx="2239573" cy="823929"/>
          </a:xfrm>
          <a:prstGeom prst="rect">
            <a:avLst/>
          </a:prstGeom>
        </p:spPr>
      </p:pic>
    </p:spTree>
    <p:extLst>
      <p:ext uri="{BB962C8B-B14F-4D97-AF65-F5344CB8AC3E}">
        <p14:creationId xmlns:p14="http://schemas.microsoft.com/office/powerpoint/2010/main" xmlns="" val="3404780352"/>
      </p:ext>
    </p:extLst>
  </p:cSld>
  <p:clrMapOvr>
    <a:masterClrMapping/>
  </p:clrMapOvr>
  <p:transition spd="slow">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50188" y="-101125"/>
            <a:ext cx="12292375" cy="7048094"/>
          </a:xfrm>
          <a:prstGeom prst="rect">
            <a:avLst/>
          </a:prstGeom>
        </p:spPr>
      </p:pic>
      <p:sp>
        <p:nvSpPr>
          <p:cNvPr id="11" name="Text Box 3"/>
          <p:cNvSpPr txBox="1">
            <a:spLocks noChangeArrowheads="1"/>
          </p:cNvSpPr>
          <p:nvPr userDrawn="1"/>
        </p:nvSpPr>
        <p:spPr bwMode="white">
          <a:xfrm>
            <a:off x="6307780" y="5298987"/>
            <a:ext cx="5297989" cy="1298797"/>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xmlns="" val="10827932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8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24358176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1"/>
            <a:ext cx="11653523" cy="1985641"/>
          </a:xfrm>
        </p:spPr>
        <p:txBody>
          <a:bodyPr>
            <a:spAutoFit/>
          </a:bodyPr>
          <a:lstStyle>
            <a:lvl1pPr>
              <a:defRPr sz="352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122415670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496314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358689" y="147881"/>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805329" y="6468246"/>
            <a:ext cx="1169019" cy="250567"/>
          </a:xfrm>
          <a:prstGeom prst="rect">
            <a:avLst/>
          </a:prstGeom>
        </p:spPr>
      </p:pic>
    </p:spTree>
    <p:extLst>
      <p:ext uri="{BB962C8B-B14F-4D97-AF65-F5344CB8AC3E}">
        <p14:creationId xmlns:p14="http://schemas.microsoft.com/office/powerpoint/2010/main" xmlns=""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88038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188038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4058023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3"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xmlns="" val="29474905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4002624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81"/>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1499270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8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9147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1"/>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144457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1"/>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2329991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3032196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1799363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176531333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image" Target="../media/image9.png"/><Relationship Id="rId2" Type="http://schemas.openxmlformats.org/officeDocument/2006/relationships/slideLayout" Target="../slideLayouts/slideLayout35.xml"/><Relationship Id="rId16" Type="http://schemas.openxmlformats.org/officeDocument/2006/relationships/theme" Target="../theme/theme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theme" Target="../theme/theme3.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image" Target="../media/image9.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6" Type="http://schemas.openxmlformats.org/officeDocument/2006/relationships/theme" Target="../theme/theme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83.xml"/><Relationship Id="rId7" Type="http://schemas.openxmlformats.org/officeDocument/2006/relationships/theme" Target="../theme/theme5.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image" Target="../media/image9.png"/><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theme" Target="../theme/theme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9.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25.png"/><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8.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xmlns="" val="0"/>
              </a:ext>
            </a:extLst>
          </a:blip>
          <a:stretch>
            <a:fillRect/>
          </a:stretch>
        </p:blipFill>
        <p:spPr>
          <a:xfrm rot="5400000">
            <a:off x="10325054" y="1906417"/>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xmlns="" val="0"/>
              </a:ext>
            </a:extLst>
          </a:blip>
          <a:stretch>
            <a:fillRect/>
          </a:stretch>
        </p:blipFill>
        <p:spPr>
          <a:xfrm>
            <a:off x="10805329" y="6468246"/>
            <a:ext cx="1169019" cy="250567"/>
          </a:xfrm>
          <a:prstGeom prst="rect">
            <a:avLst/>
          </a:prstGeom>
        </p:spPr>
      </p:pic>
    </p:spTree>
    <p:extLst>
      <p:ext uri="{BB962C8B-B14F-4D97-AF65-F5344CB8AC3E}">
        <p14:creationId xmlns:p14="http://schemas.microsoft.com/office/powerpoint/2010/main" xmlns=""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829" r:id="rId32"/>
    <p:sldLayoutId id="2147483884"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6"/>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7" cstate="print"/>
          <a:stretch>
            <a:fillRect/>
          </a:stretch>
        </p:blipFill>
        <p:spPr>
          <a:xfrm rot="5400000">
            <a:off x="9208751" y="2991035"/>
            <a:ext cx="6858623" cy="876557"/>
          </a:xfrm>
          <a:prstGeom prst="rect">
            <a:avLst/>
          </a:prstGeom>
        </p:spPr>
      </p:pic>
    </p:spTree>
    <p:extLst>
      <p:ext uri="{BB962C8B-B14F-4D97-AF65-F5344CB8AC3E}">
        <p14:creationId xmlns:p14="http://schemas.microsoft.com/office/powerpoint/2010/main" xmlns="" val="303280939"/>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2" r:id="rId14"/>
    <p:sldLayoutId id="2147483794" r:id="rId15"/>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6"/>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cstate="print"/>
          <a:stretch>
            <a:fillRect/>
          </a:stretch>
        </p:blipFill>
        <p:spPr>
          <a:xfrm rot="5400000">
            <a:off x="9208751" y="2991035"/>
            <a:ext cx="6858623" cy="876557"/>
          </a:xfrm>
          <a:prstGeom prst="rect">
            <a:avLst/>
          </a:prstGeom>
        </p:spPr>
      </p:pic>
    </p:spTree>
    <p:extLst>
      <p:ext uri="{BB962C8B-B14F-4D97-AF65-F5344CB8AC3E}">
        <p14:creationId xmlns:p14="http://schemas.microsoft.com/office/powerpoint/2010/main" xmlns="" val="2342101281"/>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xmlns="" val="14266422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3" r:id="rId9"/>
    <p:sldLayoutId id="2147483824" r:id="rId10"/>
    <p:sldLayoutId id="2147483825" r:id="rId11"/>
    <p:sldLayoutId id="2147483826" r:id="rId12"/>
    <p:sldLayoutId id="2147483827" r:id="rId13"/>
    <p:sldLayoutId id="2147483828" r:id="rId14"/>
    <p:sldLayoutId id="2147483885" r:id="rId15"/>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6"/>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8" cstate="print"/>
          <a:stretch>
            <a:fillRect/>
          </a:stretch>
        </p:blipFill>
        <p:spPr>
          <a:xfrm rot="5400000">
            <a:off x="9208751" y="2991035"/>
            <a:ext cx="6858623" cy="876557"/>
          </a:xfrm>
          <a:prstGeom prst="rect">
            <a:avLst/>
          </a:prstGeom>
        </p:spPr>
      </p:pic>
    </p:spTree>
    <p:extLst>
      <p:ext uri="{BB962C8B-B14F-4D97-AF65-F5344CB8AC3E}">
        <p14:creationId xmlns:p14="http://schemas.microsoft.com/office/powerpoint/2010/main" xmlns="" val="175548080"/>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5"/>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20" cstate="print"/>
          <a:stretch>
            <a:fillRect/>
          </a:stretch>
        </p:blipFill>
        <p:spPr>
          <a:xfrm rot="5400000">
            <a:off x="9208751" y="2991035"/>
            <a:ext cx="6858623" cy="876557"/>
          </a:xfrm>
          <a:prstGeom prst="rect">
            <a:avLst/>
          </a:prstGeom>
        </p:spPr>
      </p:pic>
    </p:spTree>
    <p:extLst>
      <p:ext uri="{BB962C8B-B14F-4D97-AF65-F5344CB8AC3E}">
        <p14:creationId xmlns:p14="http://schemas.microsoft.com/office/powerpoint/2010/main" xmlns="" val="71232136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6"/>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4"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3" cstate="print"/>
          <a:stretch>
            <a:fillRect/>
          </a:stretch>
        </p:blipFill>
        <p:spPr>
          <a:xfrm rot="5400000">
            <a:off x="9208751" y="2991035"/>
            <a:ext cx="6858623" cy="876557"/>
          </a:xfrm>
          <a:prstGeom prst="rect">
            <a:avLst/>
          </a:prstGeom>
        </p:spPr>
      </p:pic>
    </p:spTree>
    <p:extLst>
      <p:ext uri="{BB962C8B-B14F-4D97-AF65-F5344CB8AC3E}">
        <p14:creationId xmlns:p14="http://schemas.microsoft.com/office/powerpoint/2010/main" xmlns="" val="2811504004"/>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31" y="291106"/>
            <a:ext cx="11541863"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472646"/>
            <a:ext cx="11541549" cy="2769989"/>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p:nvSpPr>
        <p:spPr>
          <a:xfrm>
            <a:off x="5038146" y="6439310"/>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smtClean="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xmlns="" val="0"/>
              </a:ext>
            </a:extLst>
          </a:blip>
          <a:stretch>
            <a:fillRect/>
          </a:stretch>
        </p:blipFill>
        <p:spPr bwMode="invGray">
          <a:xfrm>
            <a:off x="10790049" y="6500884"/>
            <a:ext cx="1277671" cy="280008"/>
          </a:xfrm>
          <a:prstGeom prst="rect">
            <a:avLst/>
          </a:prstGeom>
        </p:spPr>
      </p:pic>
    </p:spTree>
    <p:extLst>
      <p:ext uri="{BB962C8B-B14F-4D97-AF65-F5344CB8AC3E}">
        <p14:creationId xmlns:p14="http://schemas.microsoft.com/office/powerpoint/2010/main" xmlns="" val="2272732125"/>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emf"/><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2.xml"/><Relationship Id="rId16" Type="http://schemas.openxmlformats.org/officeDocument/2006/relationships/image" Target="../media/image51.png"/><Relationship Id="rId1" Type="http://schemas.openxmlformats.org/officeDocument/2006/relationships/slideLayout" Target="../slideLayouts/slideLayout2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4.xml"/></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7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21.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1349115"/>
            <a:ext cx="12192001" cy="1927491"/>
          </a:xfrm>
        </p:spPr>
        <p:txBody>
          <a:bodyPr>
            <a:noAutofit/>
          </a:bodyPr>
          <a:lstStyle/>
          <a:p>
            <a:pPr algn="ctr"/>
            <a:r>
              <a:rPr lang="en-US" dirty="0" smtClean="0"/>
              <a:t>Building ARM </a:t>
            </a:r>
            <a:r>
              <a:rPr lang="en-US" dirty="0" err="1" smtClean="0"/>
              <a:t>IaaS</a:t>
            </a:r>
            <a:r>
              <a:rPr lang="en-US" dirty="0" smtClean="0"/>
              <a:t> Application Environment</a:t>
            </a:r>
            <a:endParaRPr lang="en-US" dirty="0"/>
          </a:p>
        </p:txBody>
      </p:sp>
      <p:sp>
        <p:nvSpPr>
          <p:cNvPr id="3" name="Text Placeholder 2"/>
          <p:cNvSpPr>
            <a:spLocks noGrp="1"/>
          </p:cNvSpPr>
          <p:nvPr>
            <p:ph type="body" sz="quarter" idx="10"/>
          </p:nvPr>
        </p:nvSpPr>
        <p:spPr/>
        <p:txBody>
          <a:bodyPr/>
          <a:lstStyle/>
          <a:p>
            <a:r>
              <a:rPr lang="en-US" sz="2800" dirty="0" err="1" smtClean="0"/>
              <a:t>Zaid</a:t>
            </a:r>
            <a:r>
              <a:rPr lang="en-US" sz="2800" dirty="0" smtClean="0"/>
              <a:t> Al-</a:t>
            </a:r>
            <a:r>
              <a:rPr lang="en-US" sz="2800" dirty="0" err="1" smtClean="0"/>
              <a:t>Safadi</a:t>
            </a:r>
            <a:endParaRPr lang="en-US" sz="2800" dirty="0" smtClean="0"/>
          </a:p>
          <a:p>
            <a:r>
              <a:rPr lang="en-US" sz="2400" dirty="0" smtClean="0"/>
              <a:t>Software Engineer/Web Solutions Architect</a:t>
            </a:r>
            <a:endParaRPr lang="en-US" sz="2800" dirty="0" smtClean="0"/>
          </a:p>
          <a:p>
            <a:endParaRPr lang="en-US" sz="2800" dirty="0"/>
          </a:p>
        </p:txBody>
      </p:sp>
    </p:spTree>
    <p:extLst>
      <p:ext uri="{BB962C8B-B14F-4D97-AF65-F5344CB8AC3E}">
        <p14:creationId xmlns:p14="http://schemas.microsoft.com/office/powerpoint/2010/main" xmlns="" val="83622700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xmlns="" val="33396109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9" y="1302462"/>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smtClean="0"/>
              <a:t>Provisioning VM</a:t>
            </a:r>
            <a:endParaRPr lang="en-US" dirty="0"/>
          </a:p>
        </p:txBody>
      </p:sp>
      <p:sp>
        <p:nvSpPr>
          <p:cNvPr id="4" name="Rectangle 3"/>
          <p:cNvSpPr/>
          <p:nvPr/>
        </p:nvSpPr>
        <p:spPr bwMode="auto">
          <a:xfrm>
            <a:off x="4310363" y="1302463"/>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1" y="2305500"/>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62"/>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xmlns=""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3"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2" y="2626686"/>
            <a:ext cx="2515271"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365203" y="3249424"/>
            <a:ext cx="729159" cy="729159"/>
          </a:xfrm>
          <a:prstGeom prst="rect">
            <a:avLst/>
          </a:prstGeom>
          <a:noFill/>
          <a:extLst>
            <a:ext uri="{909E8E84-426E-40DD-AFC4-6F175D3DCCD1}">
              <a14:hiddenFill xmlns:a14="http://schemas.microsoft.com/office/drawing/2010/main" xmlns="">
                <a:solidFill>
                  <a:srgbClr val="FFFFFF"/>
                </a:solidFill>
              </a14:hiddenFill>
            </a:ext>
          </a:extLst>
        </p:spPr>
      </p:pic>
      <p:sp>
        <p:nvSpPr>
          <p:cNvPr id="54" name="TextBox 53"/>
          <p:cNvSpPr txBox="1"/>
          <p:nvPr/>
        </p:nvSpPr>
        <p:spPr>
          <a:xfrm>
            <a:off x="5136343" y="3522259"/>
            <a:ext cx="2515271"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8" y="4417836"/>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Standard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Network Optimized</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10" name="Picture 9"/>
          <p:cNvPicPr>
            <a:picLocks noChangeAspect="1"/>
          </p:cNvPicPr>
          <p:nvPr/>
        </p:nvPicPr>
        <p:blipFill>
          <a:blip r:embed="rId5" cstate="print">
            <a:lum bright="-40000" contrast="-40000"/>
          </a:blip>
          <a:stretch>
            <a:fillRect/>
          </a:stretch>
        </p:blipFill>
        <p:spPr>
          <a:xfrm>
            <a:off x="8694617" y="4135417"/>
            <a:ext cx="828179" cy="1008218"/>
          </a:xfrm>
          <a:prstGeom prst="rect">
            <a:avLst/>
          </a:prstGeom>
        </p:spPr>
      </p:pic>
      <p:pic>
        <p:nvPicPr>
          <p:cNvPr id="11" name="Picture 10"/>
          <p:cNvPicPr>
            <a:picLocks noChangeAspect="1"/>
          </p:cNvPicPr>
          <p:nvPr/>
        </p:nvPicPr>
        <p:blipFill>
          <a:blip r:embed="rId6" cstate="print">
            <a:lum bright="-40000" contrast="-40000"/>
          </a:blip>
          <a:stretch>
            <a:fillRect/>
          </a:stretch>
        </p:blipFill>
        <p:spPr>
          <a:xfrm>
            <a:off x="10428444" y="4257184"/>
            <a:ext cx="918253" cy="839093"/>
          </a:xfrm>
          <a:prstGeom prst="rect">
            <a:avLst/>
          </a:prstGeom>
        </p:spPr>
      </p:pic>
      <p:pic>
        <p:nvPicPr>
          <p:cNvPr id="14" name="Picture 13"/>
          <p:cNvPicPr>
            <a:picLocks noChangeAspect="1"/>
          </p:cNvPicPr>
          <p:nvPr/>
        </p:nvPicPr>
        <p:blipFill rotWithShape="1">
          <a:blip r:embed="rId7" cstate="print">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xmlns=""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smtClean="0"/>
              <a:t>VM Gallery</a:t>
            </a:r>
            <a:endParaRPr lang="en-US" dirty="0"/>
          </a:p>
        </p:txBody>
      </p:sp>
      <p:sp>
        <p:nvSpPr>
          <p:cNvPr id="5" name="Text Placeholder 5"/>
          <p:cNvSpPr txBox="1">
            <a:spLocks/>
          </p:cNvSpPr>
          <p:nvPr/>
        </p:nvSpPr>
        <p:spPr>
          <a:xfrm>
            <a:off x="560390" y="1178710"/>
            <a:ext cx="11080751"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smtClean="0"/>
              <a:t>A collection of prebuilt images for various workloads</a:t>
            </a:r>
            <a:endParaRPr lang="en-US" sz="2400" b="1" cap="all" dirty="0"/>
          </a:p>
        </p:txBody>
      </p:sp>
      <p:grpSp>
        <p:nvGrpSpPr>
          <p:cNvPr id="44" name="Group 43"/>
          <p:cNvGrpSpPr/>
          <p:nvPr/>
        </p:nvGrpSpPr>
        <p:grpSpPr>
          <a:xfrm>
            <a:off x="1689899" y="1786286"/>
            <a:ext cx="1600956" cy="1318108"/>
            <a:chOff x="1689897" y="1786284"/>
            <a:chExt cx="1600956" cy="1318108"/>
          </a:xfrm>
        </p:grpSpPr>
        <p:pic>
          <p:nvPicPr>
            <p:cNvPr id="8" name="Picture 7"/>
            <p:cNvPicPr>
              <a:picLocks noChangeAspect="1"/>
            </p:cNvPicPr>
            <p:nvPr/>
          </p:nvPicPr>
          <p:blipFill>
            <a:blip r:embed="rId3" cstate="print"/>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a:t>
              </a:r>
              <a:r>
                <a:rPr lang="pt-BR" sz="900" dirty="0" smtClean="0">
                  <a:solidFill>
                    <a:schemeClr val="bg1"/>
                  </a:solidFill>
                  <a:latin typeface="+mj-lt"/>
                </a:rPr>
                <a:t>Server 2012 R2</a:t>
              </a:r>
              <a:endParaRPr lang="en-US" sz="900" dirty="0">
                <a:solidFill>
                  <a:schemeClr val="bg1"/>
                </a:solidFill>
                <a:latin typeface="+mj-lt"/>
              </a:endParaRPr>
            </a:p>
          </p:txBody>
        </p:sp>
      </p:grpSp>
      <p:grpSp>
        <p:nvGrpSpPr>
          <p:cNvPr id="45" name="Group 44"/>
          <p:cNvGrpSpPr/>
          <p:nvPr/>
        </p:nvGrpSpPr>
        <p:grpSpPr>
          <a:xfrm>
            <a:off x="3220143" y="1786284"/>
            <a:ext cx="1459532" cy="1423940"/>
            <a:chOff x="3220141" y="1786284"/>
            <a:chExt cx="1459532" cy="1423940"/>
          </a:xfrm>
        </p:grpSpPr>
        <p:pic>
          <p:nvPicPr>
            <p:cNvPr id="15" name="Picture 14"/>
            <p:cNvPicPr>
              <a:picLocks noChangeAspect="1"/>
            </p:cNvPicPr>
            <p:nvPr/>
          </p:nvPicPr>
          <p:blipFill>
            <a:blip r:embed="rId4" cstate="print"/>
            <a:stretch>
              <a:fillRect/>
            </a:stretch>
          </p:blipFill>
          <p:spPr>
            <a:xfrm>
              <a:off x="3282866" y="1786284"/>
              <a:ext cx="1318108" cy="1318108"/>
            </a:xfrm>
            <a:prstGeom prst="rect">
              <a:avLst/>
            </a:prstGeom>
          </p:spPr>
        </p:pic>
        <p:sp>
          <p:nvSpPr>
            <p:cNvPr id="16" name="Rectangle 15"/>
            <p:cNvSpPr/>
            <p:nvPr/>
          </p:nvSpPr>
          <p:spPr>
            <a:xfrm>
              <a:off x="3220141" y="2840892"/>
              <a:ext cx="1459532" cy="3693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7" y="1786288"/>
            <a:ext cx="1459532" cy="1318109"/>
            <a:chOff x="4708625" y="1786284"/>
            <a:chExt cx="1459532" cy="1318109"/>
          </a:xfrm>
        </p:grpSpPr>
        <p:pic>
          <p:nvPicPr>
            <p:cNvPr id="17" name="Picture 16"/>
            <p:cNvPicPr>
              <a:picLocks noChangeAspect="1"/>
            </p:cNvPicPr>
            <p:nvPr/>
          </p:nvPicPr>
          <p:blipFill>
            <a:blip r:embed="rId5" cstate="print"/>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smtClean="0">
                  <a:solidFill>
                    <a:schemeClr val="bg1"/>
                  </a:solidFill>
                  <a:latin typeface="+mj-lt"/>
                </a:rPr>
                <a:t>CentOS</a:t>
              </a:r>
              <a:r>
                <a:rPr lang="en-US" sz="900" dirty="0" smtClean="0">
                  <a:solidFill>
                    <a:schemeClr val="bg1"/>
                  </a:solidFill>
                  <a:latin typeface="+mj-lt"/>
                </a:rPr>
                <a:t> 6.5</a:t>
              </a:r>
              <a:endParaRPr lang="en-US" sz="900" dirty="0">
                <a:solidFill>
                  <a:schemeClr val="bg1"/>
                </a:solidFill>
                <a:latin typeface="+mj-lt"/>
              </a:endParaRP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cstate="print"/>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smtClean="0">
                  <a:solidFill>
                    <a:schemeClr val="bg1"/>
                  </a:solidFill>
                  <a:latin typeface="+mj-lt"/>
                </a:rPr>
                <a:t>SUSE Linux </a:t>
              </a:r>
            </a:p>
            <a:p>
              <a:pPr algn="ctr"/>
              <a:r>
                <a:rPr lang="en-US" altLang="zh-CN" sz="900" dirty="0" smtClean="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5"/>
            <a:ext cx="1559195" cy="1318109"/>
            <a:chOff x="7518855" y="1786284"/>
            <a:chExt cx="1559195" cy="1318109"/>
          </a:xfrm>
        </p:grpSpPr>
        <p:pic>
          <p:nvPicPr>
            <p:cNvPr id="21" name="Picture 20"/>
            <p:cNvPicPr>
              <a:picLocks noChangeAspect="1"/>
            </p:cNvPicPr>
            <p:nvPr/>
          </p:nvPicPr>
          <p:blipFill>
            <a:blip r:embed="rId7" cstate="print"/>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smtClean="0">
                  <a:solidFill>
                    <a:schemeClr val="bg1"/>
                  </a:solidFill>
                  <a:latin typeface="+mj-lt"/>
                </a:rPr>
                <a:t>Oracle Linux 6.4.0.0.0</a:t>
              </a:r>
              <a:endParaRPr lang="en-US" sz="900" dirty="0">
                <a:solidFill>
                  <a:schemeClr val="bg1"/>
                </a:solidFill>
                <a:latin typeface="+mj-lt"/>
              </a:endParaRPr>
            </a:p>
          </p:txBody>
        </p:sp>
      </p:grpSp>
      <p:grpSp>
        <p:nvGrpSpPr>
          <p:cNvPr id="60" name="Group 59"/>
          <p:cNvGrpSpPr/>
          <p:nvPr/>
        </p:nvGrpSpPr>
        <p:grpSpPr>
          <a:xfrm>
            <a:off x="8958953" y="4660080"/>
            <a:ext cx="1559195" cy="1321875"/>
            <a:chOff x="8958953" y="4660076"/>
            <a:chExt cx="1559195" cy="1321875"/>
          </a:xfrm>
        </p:grpSpPr>
        <p:pic>
          <p:nvPicPr>
            <p:cNvPr id="23" name="Picture 22"/>
            <p:cNvPicPr>
              <a:picLocks noChangeAspect="1"/>
            </p:cNvPicPr>
            <p:nvPr/>
          </p:nvPicPr>
          <p:blipFill>
            <a:blip r:embed="rId3" cstate="print">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smtClean="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7" y="3224402"/>
            <a:ext cx="1600956" cy="1453067"/>
            <a:chOff x="1674726" y="3224402"/>
            <a:chExt cx="1600956" cy="1453067"/>
          </a:xfrm>
        </p:grpSpPr>
        <p:pic>
          <p:nvPicPr>
            <p:cNvPr id="9" name="Picture 8"/>
            <p:cNvPicPr>
              <a:picLocks noChangeAspect="1"/>
            </p:cNvPicPr>
            <p:nvPr/>
          </p:nvPicPr>
          <p:blipFill>
            <a:blip r:embed="rId8" cstate="print"/>
            <a:stretch>
              <a:fillRect/>
            </a:stretch>
          </p:blipFill>
          <p:spPr>
            <a:xfrm>
              <a:off x="1831321" y="3224402"/>
              <a:ext cx="1318109" cy="1318109"/>
            </a:xfrm>
            <a:prstGeom prst="rect">
              <a:avLst/>
            </a:prstGeom>
          </p:spPr>
        </p:pic>
        <p:sp>
          <p:nvSpPr>
            <p:cNvPr id="25" name="Rectangle 24"/>
            <p:cNvSpPr/>
            <p:nvPr/>
          </p:nvSpPr>
          <p:spPr>
            <a:xfrm>
              <a:off x="1674726" y="4308137"/>
              <a:ext cx="1600956" cy="369332"/>
            </a:xfrm>
            <a:prstGeom prst="rect">
              <a:avLst/>
            </a:prstGeom>
          </p:spPr>
          <p:txBody>
            <a:bodyPr wrap="square">
              <a:spAutoFit/>
            </a:bodyPr>
            <a:lstStyle/>
            <a:p>
              <a:pPr algn="ctr"/>
              <a:r>
                <a:rPr lang="pt-BR" sz="900" dirty="0" smtClean="0">
                  <a:solidFill>
                    <a:schemeClr val="bg1"/>
                  </a:solidFill>
                  <a:latin typeface="+mj-lt"/>
                </a:rPr>
                <a:t>SQL </a:t>
              </a:r>
              <a:r>
                <a:rPr lang="en-US" altLang="zh-CN" sz="900" dirty="0" smtClean="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31" y="3224404"/>
            <a:ext cx="1600956" cy="1320942"/>
            <a:chOff x="3149429" y="3224402"/>
            <a:chExt cx="1600956" cy="1320942"/>
          </a:xfrm>
        </p:grpSpPr>
        <p:pic>
          <p:nvPicPr>
            <p:cNvPr id="13" name="Picture 12"/>
            <p:cNvPicPr>
              <a:picLocks noChangeAspect="1"/>
            </p:cNvPicPr>
            <p:nvPr/>
          </p:nvPicPr>
          <p:blipFill>
            <a:blip r:embed="rId9" cstate="print"/>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smtClean="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3" y="3224403"/>
            <a:ext cx="1600956" cy="1321217"/>
            <a:chOff x="4584482" y="3224402"/>
            <a:chExt cx="1600956" cy="1321217"/>
          </a:xfrm>
        </p:grpSpPr>
        <p:pic>
          <p:nvPicPr>
            <p:cNvPr id="12" name="Picture 11"/>
            <p:cNvPicPr>
              <a:picLocks noChangeAspect="1"/>
            </p:cNvPicPr>
            <p:nvPr/>
          </p:nvPicPr>
          <p:blipFill>
            <a:blip r:embed="rId10" cstate="print"/>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smtClean="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8" y="3226448"/>
            <a:ext cx="1600956" cy="1318897"/>
            <a:chOff x="6061936" y="3226447"/>
            <a:chExt cx="1600956" cy="1318897"/>
          </a:xfrm>
        </p:grpSpPr>
        <p:pic>
          <p:nvPicPr>
            <p:cNvPr id="10" name="Picture 9"/>
            <p:cNvPicPr>
              <a:picLocks noChangeAspect="1"/>
            </p:cNvPicPr>
            <p:nvPr/>
          </p:nvPicPr>
          <p:blipFill>
            <a:blip r:embed="rId11" cstate="print"/>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smtClean="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70" y="3226447"/>
            <a:ext cx="1600956" cy="1320101"/>
            <a:chOff x="7509168" y="3226447"/>
            <a:chExt cx="1600956" cy="1320101"/>
          </a:xfrm>
        </p:grpSpPr>
        <p:pic>
          <p:nvPicPr>
            <p:cNvPr id="29" name="Picture 28"/>
            <p:cNvPicPr>
              <a:picLocks noChangeAspect="1"/>
            </p:cNvPicPr>
            <p:nvPr/>
          </p:nvPicPr>
          <p:blipFill>
            <a:blip r:embed="rId12" cstate="print"/>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smtClean="0">
                  <a:solidFill>
                    <a:schemeClr val="bg1"/>
                  </a:solidFill>
                  <a:latin typeface="+mj-lt"/>
                </a:rPr>
                <a:t>Microsoft Dynamics </a:t>
              </a:r>
            </a:p>
            <a:p>
              <a:pPr algn="ctr"/>
              <a:r>
                <a:rPr lang="en-US" altLang="zh-CN" sz="900" dirty="0" smtClean="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1" y="3228608"/>
            <a:ext cx="1316736" cy="1316736"/>
            <a:chOff x="9078050" y="3228608"/>
            <a:chExt cx="1316736" cy="1316736"/>
          </a:xfrm>
        </p:grpSpPr>
        <p:pic>
          <p:nvPicPr>
            <p:cNvPr id="31" name="Picture 30"/>
            <p:cNvPicPr>
              <a:picLocks noChangeAspect="1"/>
            </p:cNvPicPr>
            <p:nvPr/>
          </p:nvPicPr>
          <p:blipFill>
            <a:blip r:embed="rId13" cstate="print"/>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smtClean="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9" y="4662525"/>
            <a:ext cx="1600956" cy="1334769"/>
            <a:chOff x="1689897" y="4662521"/>
            <a:chExt cx="1600956" cy="1334769"/>
          </a:xfrm>
        </p:grpSpPr>
        <p:pic>
          <p:nvPicPr>
            <p:cNvPr id="34" name="Picture 33"/>
            <p:cNvPicPr>
              <a:picLocks noChangeAspect="1"/>
            </p:cNvPicPr>
            <p:nvPr/>
          </p:nvPicPr>
          <p:blipFill>
            <a:blip r:embed="rId14" cstate="print"/>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smtClean="0">
                  <a:solidFill>
                    <a:schemeClr val="bg1"/>
                  </a:solidFill>
                  <a:latin typeface="+mj-lt"/>
                </a:rPr>
                <a:t>SAP HA</a:t>
              </a:r>
              <a:r>
                <a:rPr lang="en-US" altLang="zh-CN" sz="900" dirty="0" smtClean="0">
                  <a:solidFill>
                    <a:schemeClr val="bg1"/>
                  </a:solidFill>
                  <a:latin typeface="+mj-lt"/>
                </a:rPr>
                <a:t>NA </a:t>
              </a:r>
            </a:p>
            <a:p>
              <a:pPr algn="ctr"/>
              <a:r>
                <a:rPr lang="en-US" altLang="zh-CN" sz="900" dirty="0" smtClean="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cstate="print"/>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smtClean="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5" y="4662519"/>
            <a:ext cx="1600956" cy="1455236"/>
            <a:chOff x="4598313" y="4662519"/>
            <a:chExt cx="1600956" cy="1455236"/>
          </a:xfrm>
        </p:grpSpPr>
        <p:pic>
          <p:nvPicPr>
            <p:cNvPr id="38" name="Picture 37"/>
            <p:cNvPicPr>
              <a:picLocks noChangeAspect="1"/>
            </p:cNvPicPr>
            <p:nvPr/>
          </p:nvPicPr>
          <p:blipFill>
            <a:blip r:embed="rId16" cstate="print"/>
            <a:stretch>
              <a:fillRect/>
            </a:stretch>
          </p:blipFill>
          <p:spPr>
            <a:xfrm>
              <a:off x="4731832" y="4662519"/>
              <a:ext cx="1316736" cy="1316736"/>
            </a:xfrm>
            <a:prstGeom prst="rect">
              <a:avLst/>
            </a:prstGeom>
          </p:spPr>
        </p:pic>
        <p:sp>
          <p:nvSpPr>
            <p:cNvPr id="39" name="Rectangle 38"/>
            <p:cNvSpPr/>
            <p:nvPr/>
          </p:nvSpPr>
          <p:spPr>
            <a:xfrm>
              <a:off x="4598313" y="5748423"/>
              <a:ext cx="1600956" cy="369332"/>
            </a:xfrm>
            <a:prstGeom prst="rect">
              <a:avLst/>
            </a:prstGeom>
          </p:spPr>
          <p:txBody>
            <a:bodyPr wrap="square">
              <a:spAutoFit/>
            </a:bodyPr>
            <a:lstStyle/>
            <a:p>
              <a:pPr algn="ctr"/>
              <a:r>
                <a:rPr lang="en-US" altLang="zh-CN" sz="900" dirty="0" smtClean="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5" y="4660076"/>
            <a:ext cx="1600956" cy="1350790"/>
            <a:chOff x="6041013" y="4660076"/>
            <a:chExt cx="1600956" cy="1350790"/>
          </a:xfrm>
        </p:grpSpPr>
        <p:pic>
          <p:nvPicPr>
            <p:cNvPr id="40" name="Picture 39"/>
            <p:cNvPicPr>
              <a:picLocks noChangeAspect="1"/>
            </p:cNvPicPr>
            <p:nvPr/>
          </p:nvPicPr>
          <p:blipFill>
            <a:blip r:embed="rId17" cstate="print"/>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smtClean="0">
                  <a:solidFill>
                    <a:schemeClr val="bg1"/>
                  </a:solidFill>
                  <a:latin typeface="+mj-lt"/>
                </a:rPr>
                <a:t>Oracle WebLogic</a:t>
              </a:r>
            </a:p>
            <a:p>
              <a:pPr algn="ctr"/>
              <a:r>
                <a:rPr lang="en-US" altLang="zh-CN" sz="900" dirty="0" smtClean="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2" y="4660079"/>
            <a:ext cx="1600956" cy="1390901"/>
            <a:chOff x="7495480" y="4660076"/>
            <a:chExt cx="1600956" cy="1390901"/>
          </a:xfrm>
        </p:grpSpPr>
        <p:pic>
          <p:nvPicPr>
            <p:cNvPr id="42" name="Picture 41"/>
            <p:cNvPicPr>
              <a:picLocks noChangeAspect="1"/>
            </p:cNvPicPr>
            <p:nvPr/>
          </p:nvPicPr>
          <p:blipFill>
            <a:blip r:embed="rId18" cstate="print"/>
            <a:stretch>
              <a:fillRect/>
            </a:stretch>
          </p:blipFill>
          <p:spPr>
            <a:xfrm>
              <a:off x="7637503" y="4660076"/>
              <a:ext cx="1316736" cy="1316736"/>
            </a:xfrm>
            <a:prstGeom prst="rect">
              <a:avLst/>
            </a:prstGeom>
          </p:spPr>
        </p:pic>
        <p:sp>
          <p:nvSpPr>
            <p:cNvPr id="43" name="Rectangle 42"/>
            <p:cNvSpPr/>
            <p:nvPr/>
          </p:nvSpPr>
          <p:spPr>
            <a:xfrm>
              <a:off x="7495480" y="5681645"/>
              <a:ext cx="1600956" cy="369332"/>
            </a:xfrm>
            <a:prstGeom prst="rect">
              <a:avLst/>
            </a:prstGeom>
          </p:spPr>
          <p:txBody>
            <a:bodyPr wrap="square">
              <a:spAutoFit/>
            </a:bodyPr>
            <a:lstStyle/>
            <a:p>
              <a:pPr algn="ctr"/>
              <a:r>
                <a:rPr lang="en-US" altLang="zh-CN" sz="900" dirty="0" smtClean="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cstate="print"/>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smtClean="0">
                  <a:solidFill>
                    <a:schemeClr val="bg1"/>
                  </a:solidFill>
                  <a:latin typeface="+mj-lt"/>
                </a:rPr>
                <a:t>openSUSE</a:t>
              </a:r>
              <a:r>
                <a:rPr lang="en-US" altLang="zh-CN" sz="900" dirty="0" smtClean="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xmlns="" val="5289170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2" y="2436275"/>
            <a:ext cx="3532789" cy="917575"/>
          </a:xfrm>
        </p:spPr>
        <p:txBody>
          <a:bodyPr/>
          <a:lstStyle/>
          <a:p>
            <a:r>
              <a:rPr lang="en-US" dirty="0" smtClean="0"/>
              <a:t>Architecture</a:t>
            </a:r>
            <a:endParaRPr lang="en-US" dirty="0"/>
          </a:p>
        </p:txBody>
      </p:sp>
      <p:pic>
        <p:nvPicPr>
          <p:cNvPr id="177154" name="Picture 2" descr="vnet-arch"/>
          <p:cNvPicPr>
            <a:picLocks noChangeAspect="1" noChangeArrowheads="1"/>
          </p:cNvPicPr>
          <p:nvPr/>
        </p:nvPicPr>
        <p:blipFill>
          <a:blip r:embed="rId3" cstate="print"/>
          <a:srcRect/>
          <a:stretch>
            <a:fillRect/>
          </a:stretch>
        </p:blipFill>
        <p:spPr bwMode="auto">
          <a:xfrm>
            <a:off x="3798183" y="224048"/>
            <a:ext cx="6629400" cy="4905376"/>
          </a:xfrm>
          <a:prstGeom prst="rect">
            <a:avLst/>
          </a:prstGeom>
          <a:noFill/>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863" y="2309818"/>
            <a:ext cx="10086517" cy="917575"/>
          </a:xfrm>
          <a:prstGeom prst="rect">
            <a:avLst/>
          </a:prstGeom>
        </p:spPr>
        <p:txBody>
          <a:bodyPr/>
          <a:lstStyle/>
          <a:p>
            <a:r>
              <a:rPr lang="en-US" dirty="0" smtClean="0"/>
              <a:t>Demo: </a:t>
            </a:r>
            <a:r>
              <a:rPr lang="en-US" dirty="0"/>
              <a:t>Managing VMs using Azure portal</a:t>
            </a:r>
          </a:p>
        </p:txBody>
      </p:sp>
      <p:sp>
        <p:nvSpPr>
          <p:cNvPr id="4" name="Rectangle 3"/>
          <p:cNvSpPr/>
          <p:nvPr/>
        </p:nvSpPr>
        <p:spPr>
          <a:xfrm>
            <a:off x="3265648" y="4711184"/>
            <a:ext cx="6908943" cy="369332"/>
          </a:xfrm>
          <a:prstGeom prst="rect">
            <a:avLst/>
          </a:prstGeom>
        </p:spPr>
        <p:txBody>
          <a:bodyPr wrap="none">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http://zaidsafadi.com/blog/developing-with-arm-iaas-part-2/</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xmlns="" val="407765161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smtClean="0"/>
              <a:t>ARM Template Deployment</a:t>
            </a:r>
            <a:endParaRPr lang="en-US" dirty="0"/>
          </a:p>
        </p:txBody>
      </p:sp>
    </p:spTree>
    <p:extLst>
      <p:ext uri="{BB962C8B-B14F-4D97-AF65-F5344CB8AC3E}">
        <p14:creationId xmlns:p14="http://schemas.microsoft.com/office/powerpoint/2010/main" xmlns="" val="226234834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0"/>
          <p:cNvGrpSpPr/>
          <p:nvPr/>
        </p:nvGrpSpPr>
        <p:grpSpPr>
          <a:xfrm>
            <a:off x="10523651" y="3844939"/>
            <a:ext cx="954812" cy="338813"/>
            <a:chOff x="10995299" y="3736547"/>
            <a:chExt cx="975998" cy="330090"/>
          </a:xfrm>
        </p:grpSpPr>
        <p:cxnSp>
          <p:nvCxnSpPr>
            <p:cNvPr id="111" name="Curved Connector 110"/>
            <p:cNvCxnSpPr/>
            <p:nvPr/>
          </p:nvCxnSpPr>
          <p:spPr>
            <a:xfrm rot="16200000" flipH="1">
              <a:off x="11476948" y="3315427"/>
              <a:ext cx="12700" cy="975998"/>
            </a:xfrm>
            <a:prstGeom prst="curvedConnector3">
              <a:avLst>
                <a:gd name="adj1" fmla="val 180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1028209" y="3736547"/>
              <a:ext cx="914124" cy="330090"/>
            </a:xfrm>
            <a:prstGeom prst="rect">
              <a:avLst/>
            </a:prstGeom>
            <a:noFill/>
          </p:spPr>
          <p:txBody>
            <a:bodyPr wrap="square" lIns="146304" tIns="91440" rIns="146304" bIns="91440" rtlCol="0">
              <a:spAutoFit/>
            </a:bodyPr>
            <a:lstStyle>
              <a:defPPr>
                <a:defRPr lang="en-US"/>
              </a:defPPr>
              <a:lvl1pPr>
                <a:lnSpc>
                  <a:spcPct val="90000"/>
                </a:lnSpc>
                <a:defRPr sz="1050">
                  <a:gradFill>
                    <a:gsLst>
                      <a:gs pos="2917">
                        <a:schemeClr val="tx1"/>
                      </a:gs>
                      <a:gs pos="30000">
                        <a:schemeClr val="tx1"/>
                      </a:gs>
                    </a:gsLst>
                    <a:lin ang="5400000" scaled="0"/>
                  </a:gradFill>
                </a:defRPr>
              </a:lvl1pPr>
            </a:lstStyle>
            <a:p>
              <a:r>
                <a:rPr lang="en-US" dirty="0"/>
                <a:t>Reference</a:t>
              </a:r>
            </a:p>
          </p:txBody>
        </p:sp>
      </p:grpSp>
      <p:grpSp>
        <p:nvGrpSpPr>
          <p:cNvPr id="4" name="Group 84"/>
          <p:cNvGrpSpPr/>
          <p:nvPr/>
        </p:nvGrpSpPr>
        <p:grpSpPr>
          <a:xfrm>
            <a:off x="7656140" y="3914717"/>
            <a:ext cx="1921523" cy="427678"/>
            <a:chOff x="7091310" y="3783044"/>
            <a:chExt cx="975997" cy="428389"/>
          </a:xfrm>
        </p:grpSpPr>
        <p:cxnSp>
          <p:nvCxnSpPr>
            <p:cNvPr id="86" name="Curved Connector 85"/>
            <p:cNvCxnSpPr/>
            <p:nvPr/>
          </p:nvCxnSpPr>
          <p:spPr>
            <a:xfrm rot="16200000" flipH="1">
              <a:off x="7572959" y="3301395"/>
              <a:ext cx="12700" cy="975997"/>
            </a:xfrm>
            <a:prstGeom prst="curvedConnector3">
              <a:avLst>
                <a:gd name="adj1" fmla="val 291717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393389" y="3887248"/>
              <a:ext cx="466675" cy="324185"/>
            </a:xfrm>
            <a:prstGeom prst="rect">
              <a:avLst/>
            </a:prstGeom>
            <a:noFill/>
          </p:spPr>
          <p:txBody>
            <a:bodyPr wrap="square" lIns="146304" tIns="91440" rIns="146304" bIns="91440" rtlCol="0">
              <a:spAutoFit/>
            </a:bodyPr>
            <a:lstStyle>
              <a:defPPr>
                <a:defRPr lang="en-US"/>
              </a:defPPr>
              <a:lvl1pPr>
                <a:lnSpc>
                  <a:spcPct val="90000"/>
                </a:lnSpc>
                <a:defRPr sz="1200">
                  <a:gradFill>
                    <a:gsLst>
                      <a:gs pos="2917">
                        <a:schemeClr val="tx1"/>
                      </a:gs>
                      <a:gs pos="30000">
                        <a:schemeClr val="tx1"/>
                      </a:gs>
                    </a:gsLst>
                    <a:lin ang="5400000" scaled="0"/>
                  </a:gradFill>
                </a:defRPr>
              </a:lvl1pPr>
            </a:lstStyle>
            <a:p>
              <a:r>
                <a:rPr lang="en-US" sz="1000" dirty="0"/>
                <a:t>Reference</a:t>
              </a:r>
            </a:p>
          </p:txBody>
        </p:sp>
      </p:grpSp>
      <p:grpSp>
        <p:nvGrpSpPr>
          <p:cNvPr id="5" name="Group 71"/>
          <p:cNvGrpSpPr/>
          <p:nvPr/>
        </p:nvGrpSpPr>
        <p:grpSpPr>
          <a:xfrm>
            <a:off x="7651747" y="3853826"/>
            <a:ext cx="916883" cy="323165"/>
            <a:chOff x="7805181" y="3930542"/>
            <a:chExt cx="935269" cy="329598"/>
          </a:xfrm>
        </p:grpSpPr>
        <p:sp>
          <p:nvSpPr>
            <p:cNvPr id="150" name="TextBox 149"/>
            <p:cNvSpPr txBox="1"/>
            <p:nvPr/>
          </p:nvSpPr>
          <p:spPr>
            <a:xfrm>
              <a:off x="7831290" y="3930542"/>
              <a:ext cx="862246" cy="329598"/>
            </a:xfrm>
            <a:prstGeom prst="rect">
              <a:avLst/>
            </a:prstGeom>
            <a:noFill/>
          </p:spPr>
          <p:txBody>
            <a:bodyPr wrap="none" lIns="146304" tIns="91440" rIns="146304" bIns="91440" rtlCol="0">
              <a:spAutoFit/>
            </a:bodyPr>
            <a:lstStyle>
              <a:defPPr>
                <a:defRPr lang="en-US"/>
              </a:defPPr>
              <a:lvl1pPr>
                <a:lnSpc>
                  <a:spcPct val="90000"/>
                </a:lnSpc>
                <a:defRPr sz="1200">
                  <a:gradFill>
                    <a:gsLst>
                      <a:gs pos="2917">
                        <a:schemeClr val="tx1"/>
                      </a:gs>
                      <a:gs pos="30000">
                        <a:schemeClr val="tx1"/>
                      </a:gs>
                    </a:gsLst>
                    <a:lin ang="5400000" scaled="0"/>
                  </a:gradFill>
                </a:defRPr>
              </a:lvl1pPr>
            </a:lstStyle>
            <a:p>
              <a:r>
                <a:rPr lang="en-US" sz="1000" dirty="0"/>
                <a:t>Reference</a:t>
              </a:r>
            </a:p>
          </p:txBody>
        </p:sp>
        <p:cxnSp>
          <p:nvCxnSpPr>
            <p:cNvPr id="59" name="Curved Connector 58"/>
            <p:cNvCxnSpPr/>
            <p:nvPr/>
          </p:nvCxnSpPr>
          <p:spPr>
            <a:xfrm rot="16200000" flipH="1">
              <a:off x="8266279" y="3527447"/>
              <a:ext cx="13073" cy="935269"/>
            </a:xfrm>
            <a:prstGeom prst="curvedConnector3">
              <a:avLst>
                <a:gd name="adj1" fmla="val 1822864"/>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6"/>
          <p:cNvGrpSpPr/>
          <p:nvPr/>
        </p:nvGrpSpPr>
        <p:grpSpPr>
          <a:xfrm>
            <a:off x="6667088" y="3850134"/>
            <a:ext cx="918134" cy="323165"/>
            <a:chOff x="7091310" y="3736372"/>
            <a:chExt cx="975997" cy="323702"/>
          </a:xfrm>
        </p:grpSpPr>
        <p:cxnSp>
          <p:nvCxnSpPr>
            <p:cNvPr id="53" name="Curved Connector 52"/>
            <p:cNvCxnSpPr/>
            <p:nvPr/>
          </p:nvCxnSpPr>
          <p:spPr>
            <a:xfrm rot="16200000" flipH="1">
              <a:off x="7572959" y="3315427"/>
              <a:ext cx="12700" cy="975997"/>
            </a:xfrm>
            <a:prstGeom prst="curvedConnector3">
              <a:avLst>
                <a:gd name="adj1" fmla="val 1812273"/>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7109180" y="3736372"/>
              <a:ext cx="898569" cy="323702"/>
            </a:xfrm>
            <a:prstGeom prst="rect">
              <a:avLst/>
            </a:prstGeom>
            <a:noFill/>
          </p:spPr>
          <p:txBody>
            <a:bodyPr wrap="none" lIns="146304" tIns="91440" rIns="146304" bIns="91440" rtlCol="0">
              <a:spAutoFit/>
            </a:bodyPr>
            <a:lstStyle>
              <a:defPPr>
                <a:defRPr lang="en-US"/>
              </a:defPPr>
              <a:lvl1pPr>
                <a:lnSpc>
                  <a:spcPct val="90000"/>
                </a:lnSpc>
                <a:defRPr sz="1200">
                  <a:gradFill>
                    <a:gsLst>
                      <a:gs pos="2917">
                        <a:schemeClr val="tx1"/>
                      </a:gs>
                      <a:gs pos="30000">
                        <a:schemeClr val="tx1"/>
                      </a:gs>
                    </a:gsLst>
                    <a:lin ang="5400000" scaled="0"/>
                  </a:gradFill>
                </a:defRPr>
              </a:lvl1pPr>
            </a:lstStyle>
            <a:p>
              <a:r>
                <a:rPr lang="en-US" sz="1000" dirty="0"/>
                <a:t>Reference</a:t>
              </a:r>
            </a:p>
          </p:txBody>
        </p:sp>
      </p:grpSp>
      <p:grpSp>
        <p:nvGrpSpPr>
          <p:cNvPr id="17" name="Cloud service group"/>
          <p:cNvGrpSpPr/>
          <p:nvPr/>
        </p:nvGrpSpPr>
        <p:grpSpPr>
          <a:xfrm>
            <a:off x="269302" y="2072774"/>
            <a:ext cx="4751052" cy="4045875"/>
            <a:chOff x="457579" y="2114037"/>
            <a:chExt cx="4846320" cy="4126418"/>
          </a:xfrm>
        </p:grpSpPr>
        <p:sp>
          <p:nvSpPr>
            <p:cNvPr id="8" name="Rectangle 22"/>
            <p:cNvSpPr/>
            <p:nvPr/>
          </p:nvSpPr>
          <p:spPr bwMode="auto">
            <a:xfrm>
              <a:off x="457580" y="4228775"/>
              <a:ext cx="2377440" cy="201168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91440" rIns="146304" bIns="91440" numCol="1" rtlCol="0" anchor="t" anchorCtr="0" compatLnSpc="1">
              <a:prstTxWarp prst="textNoShape">
                <a:avLst/>
              </a:prstTxWarp>
            </a:bodyPr>
            <a:lstStyle/>
            <a:p>
              <a:pPr defTabSz="914030" fontAlgn="base">
                <a:lnSpc>
                  <a:spcPct val="90000"/>
                </a:lnSpc>
                <a:spcBef>
                  <a:spcPct val="0"/>
                </a:spcBef>
                <a:spcAft>
                  <a:spcPct val="0"/>
                </a:spcAft>
              </a:pPr>
              <a:r>
                <a:rPr lang="en-US" sz="2000" dirty="0" smtClean="0">
                  <a:gradFill>
                    <a:gsLst>
                      <a:gs pos="35000">
                        <a:schemeClr val="tx1"/>
                      </a:gs>
                      <a:gs pos="78000">
                        <a:schemeClr val="tx1"/>
                      </a:gs>
                    </a:gsLst>
                    <a:lin ang="5400000" scaled="0"/>
                  </a:gradFill>
                </a:rPr>
                <a:t>Storage account</a:t>
              </a:r>
              <a:endParaRPr lang="en-US" sz="2000" dirty="0">
                <a:gradFill>
                  <a:gsLst>
                    <a:gs pos="35000">
                      <a:schemeClr val="tx1"/>
                    </a:gs>
                    <a:gs pos="78000">
                      <a:schemeClr val="tx1"/>
                    </a:gs>
                  </a:gsLst>
                  <a:lin ang="5400000" scaled="0"/>
                </a:gradFill>
              </a:endParaRPr>
            </a:p>
          </p:txBody>
        </p:sp>
        <p:sp>
          <p:nvSpPr>
            <p:cNvPr id="9" name="Rectangle 23"/>
            <p:cNvSpPr/>
            <p:nvPr/>
          </p:nvSpPr>
          <p:spPr bwMode="auto">
            <a:xfrm>
              <a:off x="2926407" y="4228774"/>
              <a:ext cx="2377440" cy="201168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91440" rIns="146304" bIns="91440" numCol="1" rtlCol="0" anchor="t" anchorCtr="0" compatLnSpc="1">
              <a:prstTxWarp prst="textNoShape">
                <a:avLst/>
              </a:prstTxWarp>
            </a:bodyPr>
            <a:lstStyle/>
            <a:p>
              <a:pPr defTabSz="914030" fontAlgn="base">
                <a:lnSpc>
                  <a:spcPct val="90000"/>
                </a:lnSpc>
                <a:spcBef>
                  <a:spcPct val="0"/>
                </a:spcBef>
                <a:spcAft>
                  <a:spcPct val="0"/>
                </a:spcAft>
              </a:pPr>
              <a:r>
                <a:rPr lang="en-US" sz="2000" dirty="0" smtClean="0">
                  <a:gradFill>
                    <a:gsLst>
                      <a:gs pos="35000">
                        <a:schemeClr val="tx1"/>
                      </a:gs>
                      <a:gs pos="78000">
                        <a:schemeClr val="tx1"/>
                      </a:gs>
                    </a:gsLst>
                    <a:lin ang="5400000" scaled="0"/>
                  </a:gradFill>
                </a:rPr>
                <a:t>Virtual network</a:t>
              </a:r>
              <a:endParaRPr lang="en-US" sz="2000" dirty="0">
                <a:gradFill>
                  <a:gsLst>
                    <a:gs pos="35000">
                      <a:schemeClr val="tx1"/>
                    </a:gs>
                    <a:gs pos="78000">
                      <a:schemeClr val="tx1"/>
                    </a:gs>
                  </a:gsLst>
                  <a:lin ang="5400000" scaled="0"/>
                </a:gradFill>
              </a:endParaRPr>
            </a:p>
          </p:txBody>
        </p:sp>
        <p:sp>
          <p:nvSpPr>
            <p:cNvPr id="10" name="Rectangle 24"/>
            <p:cNvSpPr/>
            <p:nvPr/>
          </p:nvSpPr>
          <p:spPr bwMode="auto">
            <a:xfrm>
              <a:off x="457579" y="2114037"/>
              <a:ext cx="4846320" cy="201168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91440" rIns="146304" bIns="91440" numCol="1" rtlCol="0" anchor="t" anchorCtr="0" compatLnSpc="1">
              <a:prstTxWarp prst="textNoShape">
                <a:avLst/>
              </a:prstTxWarp>
            </a:bodyPr>
            <a:lstStyle/>
            <a:p>
              <a:pPr defTabSz="914030" fontAlgn="base">
                <a:lnSpc>
                  <a:spcPct val="90000"/>
                </a:lnSpc>
                <a:spcBef>
                  <a:spcPct val="0"/>
                </a:spcBef>
                <a:spcAft>
                  <a:spcPct val="0"/>
                </a:spcAft>
              </a:pPr>
              <a:r>
                <a:rPr lang="en-US" sz="2000" dirty="0" smtClean="0">
                  <a:gradFill>
                    <a:gsLst>
                      <a:gs pos="35000">
                        <a:schemeClr val="tx1"/>
                      </a:gs>
                      <a:gs pos="78000">
                        <a:schemeClr val="tx1"/>
                      </a:gs>
                    </a:gsLst>
                    <a:lin ang="5400000" scaled="0"/>
                  </a:gradFill>
                </a:rPr>
                <a:t>Cloud service </a:t>
              </a:r>
              <a:endParaRPr lang="en-US" sz="2000" dirty="0">
                <a:gradFill>
                  <a:gsLst>
                    <a:gs pos="35000">
                      <a:schemeClr val="tx1"/>
                    </a:gs>
                    <a:gs pos="78000">
                      <a:schemeClr val="tx1"/>
                    </a:gs>
                  </a:gsLst>
                  <a:lin ang="5400000" scaled="0"/>
                </a:gradFill>
              </a:endParaRPr>
            </a:p>
          </p:txBody>
        </p:sp>
      </p:grpSp>
      <p:sp>
        <p:nvSpPr>
          <p:cNvPr id="12" name="Subnet-1"/>
          <p:cNvSpPr/>
          <p:nvPr/>
        </p:nvSpPr>
        <p:spPr bwMode="auto">
          <a:xfrm>
            <a:off x="3182632" y="4953130"/>
            <a:ext cx="1344637" cy="403448"/>
          </a:xfrm>
          <a:prstGeom prst="rect">
            <a:avLst/>
          </a:prstGeom>
          <a:solidFill>
            <a:schemeClr val="accent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143422" tIns="89639" rIns="143422" bIns="89639" numCol="1" rtlCol="0" anchor="t" anchorCtr="0" compatLnSpc="1">
            <a:prstTxWarp prst="textNoShape">
              <a:avLst/>
            </a:prstTxWarp>
          </a:bodyPr>
          <a:lstStyle/>
          <a:p>
            <a:pPr defTabSz="914030" fontAlgn="base">
              <a:lnSpc>
                <a:spcPct val="90000"/>
              </a:lnSpc>
              <a:spcBef>
                <a:spcPct val="0"/>
              </a:spcBef>
              <a:spcAft>
                <a:spcPct val="0"/>
              </a:spcAft>
            </a:pPr>
            <a:r>
              <a:rPr lang="en-US" sz="1600" dirty="0" smtClean="0">
                <a:gradFill>
                  <a:gsLst>
                    <a:gs pos="16814">
                      <a:srgbClr val="FFFFFF"/>
                    </a:gs>
                    <a:gs pos="46000">
                      <a:srgbClr val="FFFFFF"/>
                    </a:gs>
                  </a:gsLst>
                  <a:lin ang="5400000" scaled="0"/>
                </a:gradFill>
              </a:rPr>
              <a:t>Subnet-1</a:t>
            </a:r>
            <a:endParaRPr lang="en-US" sz="1600" dirty="0">
              <a:gradFill>
                <a:gsLst>
                  <a:gs pos="16814">
                    <a:srgbClr val="FFFFFF"/>
                  </a:gs>
                  <a:gs pos="46000">
                    <a:srgbClr val="FFFFFF"/>
                  </a:gs>
                </a:gsLst>
                <a:lin ang="5400000" scaled="0"/>
              </a:gradFill>
            </a:endParaRPr>
          </a:p>
        </p:txBody>
      </p:sp>
      <p:sp>
        <p:nvSpPr>
          <p:cNvPr id="13" name="Disk (blob)"/>
          <p:cNvSpPr/>
          <p:nvPr/>
        </p:nvSpPr>
        <p:spPr bwMode="auto">
          <a:xfrm>
            <a:off x="762337" y="4953130"/>
            <a:ext cx="1344637" cy="403448"/>
          </a:xfrm>
          <a:prstGeom prst="rect">
            <a:avLst/>
          </a:prstGeom>
          <a:solidFill>
            <a:schemeClr val="accent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143422" tIns="89639" rIns="143422" bIns="89639" numCol="1" rtlCol="0" anchor="t" anchorCtr="0" compatLnSpc="1">
            <a:prstTxWarp prst="textNoShape">
              <a:avLst/>
            </a:prstTxWarp>
          </a:bodyPr>
          <a:lstStyle/>
          <a:p>
            <a:pPr defTabSz="914030" fontAlgn="base">
              <a:lnSpc>
                <a:spcPct val="90000"/>
              </a:lnSpc>
              <a:spcBef>
                <a:spcPct val="0"/>
              </a:spcBef>
              <a:spcAft>
                <a:spcPct val="0"/>
              </a:spcAft>
            </a:pPr>
            <a:r>
              <a:rPr lang="en-US" sz="1600" dirty="0" smtClean="0">
                <a:gradFill>
                  <a:gsLst>
                    <a:gs pos="16814">
                      <a:srgbClr val="FFFFFF"/>
                    </a:gs>
                    <a:gs pos="46000">
                      <a:srgbClr val="FFFFFF"/>
                    </a:gs>
                  </a:gsLst>
                  <a:lin ang="5400000" scaled="0"/>
                </a:gradFill>
              </a:rPr>
              <a:t>Disk (blob)</a:t>
            </a:r>
            <a:endParaRPr lang="en-US" sz="1600" dirty="0">
              <a:gradFill>
                <a:gsLst>
                  <a:gs pos="16814">
                    <a:srgbClr val="FFFFFF"/>
                  </a:gs>
                  <a:gs pos="46000">
                    <a:srgbClr val="FFFFFF"/>
                  </a:gs>
                </a:gsLst>
                <a:lin ang="5400000" scaled="0"/>
              </a:gradFill>
            </a:endParaRPr>
          </a:p>
        </p:txBody>
      </p:sp>
      <p:cxnSp>
        <p:nvCxnSpPr>
          <p:cNvPr id="15" name="Straight Connector 14"/>
          <p:cNvCxnSpPr>
            <a:endCxn id="13" idx="0"/>
          </p:cNvCxnSpPr>
          <p:nvPr/>
        </p:nvCxnSpPr>
        <p:spPr>
          <a:xfrm flipH="1">
            <a:off x="1434655" y="3350918"/>
            <a:ext cx="896395" cy="1602212"/>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cxnSp>
        <p:nvCxnSpPr>
          <p:cNvPr id="16" name="Straight Connector 15"/>
          <p:cNvCxnSpPr>
            <a:endCxn id="12" idx="0"/>
          </p:cNvCxnSpPr>
          <p:nvPr/>
        </p:nvCxnSpPr>
        <p:spPr>
          <a:xfrm>
            <a:off x="2353989" y="3350918"/>
            <a:ext cx="1500962" cy="1602212"/>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
        <p:nvSpPr>
          <p:cNvPr id="58" name="Virtual network overlay"/>
          <p:cNvSpPr/>
          <p:nvPr/>
        </p:nvSpPr>
        <p:spPr bwMode="auto">
          <a:xfrm>
            <a:off x="2689598" y="4146233"/>
            <a:ext cx="2330705" cy="448276"/>
          </a:xfrm>
          <a:prstGeom prst="rect">
            <a:avLst/>
          </a:prstGeom>
          <a:solidFill>
            <a:schemeClr val="bg2">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2" tIns="89639" rIns="143422" bIns="89639" numCol="1" rtlCol="0" anchor="t" anchorCtr="0" compatLnSpc="1">
            <a:prstTxWarp prst="textNoShape">
              <a:avLst/>
            </a:prstTxWarp>
          </a:bodyPr>
          <a:lstStyle/>
          <a:p>
            <a:pPr defTabSz="914030" fontAlgn="base">
              <a:lnSpc>
                <a:spcPct val="90000"/>
              </a:lnSpc>
              <a:spcBef>
                <a:spcPct val="0"/>
              </a:spcBef>
              <a:spcAft>
                <a:spcPct val="0"/>
              </a:spcAft>
            </a:pPr>
            <a:r>
              <a:rPr lang="en-US" sz="2000" dirty="0" smtClean="0">
                <a:gradFill>
                  <a:gsLst>
                    <a:gs pos="18750">
                      <a:schemeClr val="tx1"/>
                    </a:gs>
                    <a:gs pos="42000">
                      <a:schemeClr val="tx1"/>
                    </a:gs>
                  </a:gsLst>
                  <a:lin ang="5400000" scaled="0"/>
                </a:gradFill>
              </a:rPr>
              <a:t>Virtual network</a:t>
            </a:r>
            <a:endParaRPr lang="en-US" sz="2000" dirty="0">
              <a:gradFill>
                <a:gsLst>
                  <a:gs pos="18750">
                    <a:schemeClr val="tx1"/>
                  </a:gs>
                  <a:gs pos="42000">
                    <a:schemeClr val="tx1"/>
                  </a:gs>
                </a:gsLst>
                <a:lin ang="5400000" scaled="0"/>
              </a:gradFill>
            </a:endParaRPr>
          </a:p>
        </p:txBody>
      </p:sp>
      <p:sp>
        <p:nvSpPr>
          <p:cNvPr id="57" name="Storage account overlay"/>
          <p:cNvSpPr/>
          <p:nvPr/>
        </p:nvSpPr>
        <p:spPr bwMode="auto">
          <a:xfrm>
            <a:off x="269303" y="4146234"/>
            <a:ext cx="2330705" cy="448276"/>
          </a:xfrm>
          <a:prstGeom prst="rect">
            <a:avLst/>
          </a:prstGeom>
          <a:solidFill>
            <a:schemeClr val="bg2">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2" tIns="89639" rIns="143422" bIns="89639" numCol="1" rtlCol="0" anchor="t" anchorCtr="0" compatLnSpc="1">
            <a:prstTxWarp prst="textNoShape">
              <a:avLst/>
            </a:prstTxWarp>
          </a:bodyPr>
          <a:lstStyle/>
          <a:p>
            <a:pPr defTabSz="914030" fontAlgn="base">
              <a:lnSpc>
                <a:spcPct val="90000"/>
              </a:lnSpc>
              <a:spcBef>
                <a:spcPct val="0"/>
              </a:spcBef>
              <a:spcAft>
                <a:spcPct val="0"/>
              </a:spcAft>
            </a:pPr>
            <a:r>
              <a:rPr lang="en-US" sz="2000" dirty="0" smtClean="0">
                <a:gradFill>
                  <a:gsLst>
                    <a:gs pos="18750">
                      <a:schemeClr val="tx1"/>
                    </a:gs>
                    <a:gs pos="42000">
                      <a:schemeClr val="tx1"/>
                    </a:gs>
                  </a:gsLst>
                  <a:lin ang="5400000" scaled="0"/>
                </a:gradFill>
              </a:rPr>
              <a:t>Storage account</a:t>
            </a:r>
            <a:endParaRPr lang="en-US" sz="2000" dirty="0">
              <a:gradFill>
                <a:gsLst>
                  <a:gs pos="18750">
                    <a:schemeClr val="tx1"/>
                  </a:gs>
                  <a:gs pos="42000">
                    <a:schemeClr val="tx1"/>
                  </a:gs>
                </a:gsLst>
                <a:lin ang="5400000" scaled="0"/>
              </a:gradFill>
            </a:endParaRPr>
          </a:p>
        </p:txBody>
      </p:sp>
      <p:sp>
        <p:nvSpPr>
          <p:cNvPr id="11" name="VM with IP address"/>
          <p:cNvSpPr/>
          <p:nvPr/>
        </p:nvSpPr>
        <p:spPr bwMode="auto">
          <a:xfrm>
            <a:off x="1703553" y="2980719"/>
            <a:ext cx="1254995" cy="806897"/>
          </a:xfrm>
          <a:prstGeom prst="rect">
            <a:avLst/>
          </a:prstGeom>
          <a:solidFill>
            <a:schemeClr val="accent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143422" tIns="89639" rIns="143422" bIns="89639" numCol="1" rtlCol="0" anchor="t" anchorCtr="0" compatLnSpc="1">
            <a:prstTxWarp prst="textNoShape">
              <a:avLst/>
            </a:prstTxWarp>
          </a:bodyPr>
          <a:lstStyle/>
          <a:p>
            <a:pPr defTabSz="914030" fontAlgn="base">
              <a:lnSpc>
                <a:spcPct val="90000"/>
              </a:lnSpc>
              <a:spcBef>
                <a:spcPct val="0"/>
              </a:spcBef>
              <a:spcAft>
                <a:spcPct val="0"/>
              </a:spcAft>
            </a:pPr>
            <a:r>
              <a:rPr lang="en-US" sz="1600" dirty="0" smtClean="0">
                <a:gradFill>
                  <a:gsLst>
                    <a:gs pos="16814">
                      <a:srgbClr val="FFFFFF"/>
                    </a:gs>
                    <a:gs pos="46000">
                      <a:srgbClr val="FFFFFF"/>
                    </a:gs>
                  </a:gsLst>
                  <a:lin ang="5400000" scaled="0"/>
                </a:gradFill>
              </a:rPr>
              <a:t>VM with IP address</a:t>
            </a:r>
            <a:endParaRPr lang="en-US" sz="1600" dirty="0">
              <a:gradFill>
                <a:gsLst>
                  <a:gs pos="16814">
                    <a:srgbClr val="FFFFFF"/>
                  </a:gs>
                  <a:gs pos="46000">
                    <a:srgbClr val="FFFFFF"/>
                  </a:gs>
                </a:gsLst>
                <a:lin ang="5400000" scaled="0"/>
              </a:gradFill>
            </a:endParaRPr>
          </a:p>
        </p:txBody>
      </p:sp>
      <p:sp>
        <p:nvSpPr>
          <p:cNvPr id="142" name="Network Security Group ACLS"/>
          <p:cNvSpPr/>
          <p:nvPr/>
        </p:nvSpPr>
        <p:spPr bwMode="auto">
          <a:xfrm>
            <a:off x="5289225" y="5401384"/>
            <a:ext cx="3585699" cy="71724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2" tIns="89639" rIns="143422" bIns="89639" numCol="1" rtlCol="0" anchor="t" anchorCtr="0" compatLnSpc="1">
            <a:prstTxWarp prst="textNoShape">
              <a:avLst/>
            </a:prstTxWarp>
          </a:bodyPr>
          <a:lstStyle/>
          <a:p>
            <a:pPr algn="ctr" defTabSz="914030" fontAlgn="base">
              <a:lnSpc>
                <a:spcPct val="90000"/>
              </a:lnSpc>
              <a:spcBef>
                <a:spcPct val="0"/>
              </a:spcBef>
              <a:spcAft>
                <a:spcPct val="0"/>
              </a:spcAft>
            </a:pPr>
            <a:r>
              <a:rPr lang="en-US" dirty="0" smtClean="0">
                <a:gradFill>
                  <a:gsLst>
                    <a:gs pos="16814">
                      <a:srgbClr val="FFFFFF"/>
                    </a:gs>
                    <a:gs pos="46000">
                      <a:srgbClr val="FFFFFF"/>
                    </a:gs>
                  </a:gsLst>
                  <a:lin ang="5400000" scaled="0"/>
                </a:gradFill>
              </a:rPr>
              <a:t>Network Security Group ACLS</a:t>
            </a:r>
          </a:p>
          <a:p>
            <a:pPr algn="ctr" defTabSz="914030" fontAlgn="base">
              <a:lnSpc>
                <a:spcPct val="90000"/>
              </a:lnSpc>
              <a:spcBef>
                <a:spcPct val="0"/>
              </a:spcBef>
              <a:spcAft>
                <a:spcPct val="0"/>
              </a:spcAft>
            </a:pPr>
            <a:r>
              <a:rPr lang="en-US" dirty="0" smtClean="0">
                <a:gradFill>
                  <a:gsLst>
                    <a:gs pos="16814">
                      <a:srgbClr val="FFFFFF"/>
                    </a:gs>
                    <a:gs pos="46000">
                      <a:srgbClr val="FFFFFF"/>
                    </a:gs>
                  </a:gsLst>
                  <a:lin ang="5400000" scaled="0"/>
                </a:gradFill>
              </a:rPr>
              <a:t>(deployed to VM, NIC, or Subnet)</a:t>
            </a:r>
          </a:p>
        </p:txBody>
      </p:sp>
      <p:grpSp>
        <p:nvGrpSpPr>
          <p:cNvPr id="18" name="Depends on"/>
          <p:cNvGrpSpPr/>
          <p:nvPr/>
        </p:nvGrpSpPr>
        <p:grpSpPr>
          <a:xfrm>
            <a:off x="5590987" y="3819376"/>
            <a:ext cx="1254995" cy="952206"/>
            <a:chOff x="5703098" y="3771572"/>
            <a:chExt cx="1280160" cy="971162"/>
          </a:xfrm>
        </p:grpSpPr>
        <p:sp>
          <p:nvSpPr>
            <p:cNvPr id="77" name="Rectangle 76"/>
            <p:cNvSpPr/>
            <p:nvPr/>
          </p:nvSpPr>
          <p:spPr bwMode="auto">
            <a:xfrm>
              <a:off x="5703098" y="4369176"/>
              <a:ext cx="1280160" cy="373558"/>
            </a:xfrm>
            <a:prstGeom prst="rect">
              <a:avLst/>
            </a:prstGeom>
            <a:solidFill>
              <a:schemeClr val="accent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146304" tIns="91440" rIns="146304" bIns="91440" numCol="1" rtlCol="0" anchor="t" anchorCtr="0" compatLnSpc="1">
              <a:prstTxWarp prst="textNoShape">
                <a:avLst/>
              </a:prstTxWarp>
            </a:bodyPr>
            <a:lstStyle/>
            <a:p>
              <a:pPr defTabSz="914030" fontAlgn="base">
                <a:lnSpc>
                  <a:spcPct val="90000"/>
                </a:lnSpc>
                <a:spcBef>
                  <a:spcPct val="0"/>
                </a:spcBef>
                <a:spcAft>
                  <a:spcPct val="0"/>
                </a:spcAft>
              </a:pPr>
              <a:r>
                <a:rPr lang="en-US" sz="1400" dirty="0" smtClean="0">
                  <a:gradFill>
                    <a:gsLst>
                      <a:gs pos="16814">
                        <a:srgbClr val="FFFFFF"/>
                      </a:gs>
                      <a:gs pos="46000">
                        <a:srgbClr val="FFFFFF"/>
                      </a:gs>
                    </a:gsLst>
                    <a:lin ang="5400000" scaled="0"/>
                  </a:gradFill>
                </a:rPr>
                <a:t>Depends on</a:t>
              </a:r>
              <a:endParaRPr lang="en-US" sz="1400" dirty="0">
                <a:gradFill>
                  <a:gsLst>
                    <a:gs pos="16814">
                      <a:srgbClr val="FFFFFF"/>
                    </a:gs>
                    <a:gs pos="46000">
                      <a:srgbClr val="FFFFFF"/>
                    </a:gs>
                  </a:gsLst>
                  <a:lin ang="5400000" scaled="0"/>
                </a:gradFill>
              </a:endParaRPr>
            </a:p>
          </p:txBody>
        </p:sp>
        <p:cxnSp>
          <p:nvCxnSpPr>
            <p:cNvPr id="79" name="Straight Connector 78"/>
            <p:cNvCxnSpPr/>
            <p:nvPr/>
          </p:nvCxnSpPr>
          <p:spPr>
            <a:xfrm flipH="1" flipV="1">
              <a:off x="6340166" y="3771572"/>
              <a:ext cx="1" cy="64008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a:xfrm rot="16200000" flipH="1" flipV="1">
              <a:off x="6370644" y="3451755"/>
              <a:ext cx="1" cy="64008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grpSp>
      <p:sp>
        <p:nvSpPr>
          <p:cNvPr id="107" name="LB IP address"/>
          <p:cNvSpPr/>
          <p:nvPr/>
        </p:nvSpPr>
        <p:spPr bwMode="auto">
          <a:xfrm>
            <a:off x="11026345" y="3028833"/>
            <a:ext cx="896425" cy="896552"/>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39" tIns="0" rIns="89639" bIns="89639" numCol="1" rtlCol="0" anchor="ctr" anchorCtr="0" compatLnSpc="1">
            <a:prstTxWarp prst="textNoShape">
              <a:avLst/>
            </a:prstTxWarp>
          </a:bodyPr>
          <a:lstStyle/>
          <a:p>
            <a:pPr algn="ctr" defTabSz="914030" fontAlgn="base">
              <a:lnSpc>
                <a:spcPct val="90000"/>
              </a:lnSpc>
              <a:spcBef>
                <a:spcPct val="0"/>
              </a:spcBef>
              <a:spcAft>
                <a:spcPct val="0"/>
              </a:spcAft>
            </a:pPr>
            <a:r>
              <a:rPr lang="en-US" sz="1400" dirty="0" smtClean="0">
                <a:gradFill>
                  <a:gsLst>
                    <a:gs pos="16814">
                      <a:srgbClr val="FFFFFF"/>
                    </a:gs>
                    <a:gs pos="46000">
                      <a:srgbClr val="FFFFFF"/>
                    </a:gs>
                  </a:gsLst>
                  <a:lin ang="5400000" scaled="0"/>
                </a:gradFill>
              </a:rPr>
              <a:t>LB IP address</a:t>
            </a:r>
            <a:endParaRPr lang="en-US" dirty="0">
              <a:gradFill>
                <a:gsLst>
                  <a:gs pos="16814">
                    <a:srgbClr val="FFFFFF"/>
                  </a:gs>
                  <a:gs pos="46000">
                    <a:srgbClr val="FFFFFF"/>
                  </a:gs>
                </a:gsLst>
                <a:lin ang="5400000" scaled="0"/>
              </a:gradFill>
            </a:endParaRPr>
          </a:p>
        </p:txBody>
      </p:sp>
      <p:sp>
        <p:nvSpPr>
          <p:cNvPr id="38" name="Load Balance Endpoint"/>
          <p:cNvSpPr/>
          <p:nvPr/>
        </p:nvSpPr>
        <p:spPr bwMode="auto">
          <a:xfrm>
            <a:off x="3227455" y="2532457"/>
            <a:ext cx="1613565" cy="806897"/>
          </a:xfrm>
          <a:prstGeom prst="rect">
            <a:avLst/>
          </a:prstGeom>
          <a:solidFill>
            <a:schemeClr val="accent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143422" tIns="89639" rIns="143422" bIns="89639" numCol="1" rtlCol="0" anchor="t" anchorCtr="0" compatLnSpc="1">
            <a:prstTxWarp prst="textNoShape">
              <a:avLst/>
            </a:prstTxWarp>
          </a:bodyPr>
          <a:lstStyle/>
          <a:p>
            <a:pPr defTabSz="914030" fontAlgn="base">
              <a:lnSpc>
                <a:spcPct val="90000"/>
              </a:lnSpc>
              <a:spcBef>
                <a:spcPct val="0"/>
              </a:spcBef>
              <a:spcAft>
                <a:spcPct val="0"/>
              </a:spcAft>
            </a:pPr>
            <a:r>
              <a:rPr lang="en-US" sz="1600" dirty="0" smtClean="0">
                <a:gradFill>
                  <a:gsLst>
                    <a:gs pos="16814">
                      <a:srgbClr val="FFFFFF"/>
                    </a:gs>
                    <a:gs pos="46000">
                      <a:srgbClr val="FFFFFF"/>
                    </a:gs>
                  </a:gsLst>
                  <a:lin ang="5400000" scaled="0"/>
                </a:gradFill>
              </a:rPr>
              <a:t>Load balanced</a:t>
            </a:r>
          </a:p>
          <a:p>
            <a:pPr defTabSz="914030" fontAlgn="base">
              <a:lnSpc>
                <a:spcPct val="90000"/>
              </a:lnSpc>
              <a:spcBef>
                <a:spcPct val="0"/>
              </a:spcBef>
              <a:spcAft>
                <a:spcPct val="0"/>
              </a:spcAft>
            </a:pPr>
            <a:r>
              <a:rPr lang="en-US" sz="1600" dirty="0" smtClean="0">
                <a:gradFill>
                  <a:gsLst>
                    <a:gs pos="16814">
                      <a:srgbClr val="FFFFFF"/>
                    </a:gs>
                    <a:gs pos="46000">
                      <a:srgbClr val="FFFFFF"/>
                    </a:gs>
                  </a:gsLst>
                  <a:lin ang="5400000" scaled="0"/>
                </a:gradFill>
              </a:rPr>
              <a:t>endpoint with IP address</a:t>
            </a:r>
            <a:endParaRPr lang="en-US" sz="1600" dirty="0">
              <a:gradFill>
                <a:gsLst>
                  <a:gs pos="16814">
                    <a:srgbClr val="FFFFFF"/>
                  </a:gs>
                  <a:gs pos="46000">
                    <a:srgbClr val="FFFFFF"/>
                  </a:gs>
                </a:gsLst>
                <a:lin ang="5400000" scaled="0"/>
              </a:gradFill>
            </a:endParaRPr>
          </a:p>
        </p:txBody>
      </p:sp>
      <p:sp>
        <p:nvSpPr>
          <p:cNvPr id="43" name="Load Balancer"/>
          <p:cNvSpPr/>
          <p:nvPr/>
        </p:nvSpPr>
        <p:spPr bwMode="auto">
          <a:xfrm>
            <a:off x="10070158" y="3028833"/>
            <a:ext cx="896425" cy="896552"/>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39" tIns="0" rIns="89639" bIns="89639" numCol="1" rtlCol="0" anchor="ctr" anchorCtr="0" compatLnSpc="1">
            <a:prstTxWarp prst="textNoShape">
              <a:avLst/>
            </a:prstTxWarp>
          </a:bodyPr>
          <a:lstStyle/>
          <a:p>
            <a:pPr algn="ctr" defTabSz="914030" fontAlgn="base">
              <a:lnSpc>
                <a:spcPct val="90000"/>
              </a:lnSpc>
              <a:spcBef>
                <a:spcPct val="0"/>
              </a:spcBef>
              <a:spcAft>
                <a:spcPct val="0"/>
              </a:spcAft>
            </a:pPr>
            <a:r>
              <a:rPr lang="en-US" sz="1400" dirty="0" smtClean="0">
                <a:gradFill>
                  <a:gsLst>
                    <a:gs pos="16814">
                      <a:srgbClr val="FFFFFF"/>
                    </a:gs>
                    <a:gs pos="46000">
                      <a:srgbClr val="FFFFFF"/>
                    </a:gs>
                  </a:gsLst>
                  <a:lin ang="5400000" scaled="0"/>
                </a:gradFill>
              </a:rPr>
              <a:t>Load Balancer</a:t>
            </a:r>
            <a:endParaRPr lang="en-US" dirty="0">
              <a:gradFill>
                <a:gsLst>
                  <a:gs pos="16814">
                    <a:srgbClr val="FFFFFF"/>
                  </a:gs>
                  <a:gs pos="46000">
                    <a:srgbClr val="FFFFFF"/>
                  </a:gs>
                </a:gsLst>
                <a:lin ang="5400000" scaled="0"/>
              </a:gradFill>
            </a:endParaRPr>
          </a:p>
        </p:txBody>
      </p:sp>
      <p:grpSp>
        <p:nvGrpSpPr>
          <p:cNvPr id="19" name="VNet subnet"/>
          <p:cNvGrpSpPr/>
          <p:nvPr/>
        </p:nvGrpSpPr>
        <p:grpSpPr>
          <a:xfrm>
            <a:off x="9113972" y="3028833"/>
            <a:ext cx="896425" cy="896552"/>
            <a:chOff x="9296726" y="3089129"/>
            <a:chExt cx="914400" cy="914400"/>
          </a:xfrm>
        </p:grpSpPr>
        <p:sp>
          <p:nvSpPr>
            <p:cNvPr id="33" name="Rounded Rectangle 32"/>
            <p:cNvSpPr/>
            <p:nvPr/>
          </p:nvSpPr>
          <p:spPr bwMode="auto">
            <a:xfrm>
              <a:off x="9296726" y="3089129"/>
              <a:ext cx="914400" cy="914400"/>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0" rIns="91440" bIns="91440" numCol="1" rtlCol="0" anchor="ctr" anchorCtr="0" compatLnSpc="1">
              <a:prstTxWarp prst="textNoShape">
                <a:avLst/>
              </a:prstTxWarp>
            </a:bodyPr>
            <a:lstStyle/>
            <a:p>
              <a:pPr algn="ctr" defTabSz="914030" fontAlgn="base">
                <a:lnSpc>
                  <a:spcPct val="90000"/>
                </a:lnSpc>
                <a:spcBef>
                  <a:spcPct val="0"/>
                </a:spcBef>
                <a:spcAft>
                  <a:spcPct val="0"/>
                </a:spcAft>
              </a:pPr>
              <a:r>
                <a:rPr lang="en-US" sz="1400" dirty="0" smtClean="0">
                  <a:gradFill>
                    <a:gsLst>
                      <a:gs pos="16814">
                        <a:srgbClr val="FFFFFF"/>
                      </a:gs>
                      <a:gs pos="46000">
                        <a:srgbClr val="FFFFFF"/>
                      </a:gs>
                    </a:gsLst>
                    <a:lin ang="5400000" scaled="0"/>
                  </a:gradFill>
                </a:rPr>
                <a:t>VNet</a:t>
              </a:r>
              <a:endParaRPr lang="en-US" dirty="0">
                <a:gradFill>
                  <a:gsLst>
                    <a:gs pos="16814">
                      <a:srgbClr val="FFFFFF"/>
                    </a:gs>
                    <a:gs pos="46000">
                      <a:srgbClr val="FFFFFF"/>
                    </a:gs>
                  </a:gsLst>
                  <a:lin ang="5400000" scaled="0"/>
                </a:gradFill>
              </a:endParaRPr>
            </a:p>
          </p:txBody>
        </p:sp>
        <p:sp>
          <p:nvSpPr>
            <p:cNvPr id="144" name="Rounded Rectangle 143"/>
            <p:cNvSpPr/>
            <p:nvPr/>
          </p:nvSpPr>
          <p:spPr bwMode="auto">
            <a:xfrm>
              <a:off x="9296726" y="3709048"/>
              <a:ext cx="914400" cy="182637"/>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146304" tIns="91440" rIns="146304" bIns="91440" numCol="1" rtlCol="0" anchor="ctr" anchorCtr="0" compatLnSpc="1">
              <a:prstTxWarp prst="textNoShape">
                <a:avLst/>
              </a:prstTxWarp>
            </a:bodyPr>
            <a:lstStyle/>
            <a:p>
              <a:pPr algn="ctr" defTabSz="914030" fontAlgn="base">
                <a:lnSpc>
                  <a:spcPct val="90000"/>
                </a:lnSpc>
                <a:spcBef>
                  <a:spcPct val="0"/>
                </a:spcBef>
                <a:spcAft>
                  <a:spcPct val="0"/>
                </a:spcAft>
              </a:pPr>
              <a:r>
                <a:rPr lang="en-US" sz="1000" dirty="0">
                  <a:gradFill>
                    <a:gsLst>
                      <a:gs pos="16814">
                        <a:srgbClr val="FFFFFF"/>
                      </a:gs>
                      <a:gs pos="46000">
                        <a:srgbClr val="FFFFFF"/>
                      </a:gs>
                    </a:gsLst>
                    <a:lin ang="5400000" scaled="0"/>
                  </a:gradFill>
                </a:rPr>
                <a:t>Subnet</a:t>
              </a:r>
            </a:p>
          </p:txBody>
        </p:sp>
      </p:grpSp>
      <p:sp>
        <p:nvSpPr>
          <p:cNvPr id="37" name="VM IP address"/>
          <p:cNvSpPr/>
          <p:nvPr/>
        </p:nvSpPr>
        <p:spPr bwMode="auto">
          <a:xfrm>
            <a:off x="8157785" y="3028833"/>
            <a:ext cx="896425" cy="896552"/>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39" tIns="0" rIns="89639" bIns="89639" numCol="1" rtlCol="0" anchor="ctr" anchorCtr="0" compatLnSpc="1">
            <a:prstTxWarp prst="textNoShape">
              <a:avLst/>
            </a:prstTxWarp>
          </a:bodyPr>
          <a:lstStyle/>
          <a:p>
            <a:pPr algn="ctr" defTabSz="914030" fontAlgn="base">
              <a:lnSpc>
                <a:spcPct val="90000"/>
              </a:lnSpc>
              <a:spcBef>
                <a:spcPct val="0"/>
              </a:spcBef>
              <a:spcAft>
                <a:spcPct val="0"/>
              </a:spcAft>
            </a:pPr>
            <a:r>
              <a:rPr lang="en-US" sz="1400" dirty="0" smtClean="0">
                <a:gradFill>
                  <a:gsLst>
                    <a:gs pos="16814">
                      <a:srgbClr val="FFFFFF"/>
                    </a:gs>
                    <a:gs pos="46000">
                      <a:srgbClr val="FFFFFF"/>
                    </a:gs>
                  </a:gsLst>
                  <a:lin ang="5400000" scaled="0"/>
                </a:gradFill>
              </a:rPr>
              <a:t>VM IP address</a:t>
            </a:r>
            <a:endParaRPr lang="en-US" dirty="0">
              <a:gradFill>
                <a:gsLst>
                  <a:gs pos="16814">
                    <a:srgbClr val="FFFFFF"/>
                  </a:gs>
                  <a:gs pos="46000">
                    <a:srgbClr val="FFFFFF"/>
                  </a:gs>
                </a:gsLst>
                <a:lin ang="5400000" scaled="0"/>
              </a:gradFill>
            </a:endParaRPr>
          </a:p>
        </p:txBody>
      </p:sp>
      <p:sp>
        <p:nvSpPr>
          <p:cNvPr id="34" name="NIC"/>
          <p:cNvSpPr/>
          <p:nvPr/>
        </p:nvSpPr>
        <p:spPr bwMode="auto">
          <a:xfrm>
            <a:off x="7201599" y="3028833"/>
            <a:ext cx="896425" cy="896552"/>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39" tIns="0" rIns="89639" bIns="89639" numCol="1" rtlCol="0" anchor="ctr" anchorCtr="0" compatLnSpc="1">
            <a:prstTxWarp prst="textNoShape">
              <a:avLst/>
            </a:prstTxWarp>
          </a:bodyPr>
          <a:lstStyle/>
          <a:p>
            <a:pPr algn="ctr" defTabSz="914030" fontAlgn="base">
              <a:lnSpc>
                <a:spcPct val="90000"/>
              </a:lnSpc>
              <a:spcBef>
                <a:spcPct val="0"/>
              </a:spcBef>
              <a:spcAft>
                <a:spcPct val="0"/>
              </a:spcAft>
            </a:pPr>
            <a:r>
              <a:rPr lang="en-US" sz="1400" dirty="0" smtClean="0">
                <a:gradFill>
                  <a:gsLst>
                    <a:gs pos="16814">
                      <a:srgbClr val="FFFFFF"/>
                    </a:gs>
                    <a:gs pos="46000">
                      <a:srgbClr val="FFFFFF"/>
                    </a:gs>
                  </a:gsLst>
                  <a:lin ang="5400000" scaled="0"/>
                </a:gradFill>
              </a:rPr>
              <a:t>NIC</a:t>
            </a:r>
            <a:endParaRPr lang="en-US" dirty="0">
              <a:gradFill>
                <a:gsLst>
                  <a:gs pos="16814">
                    <a:srgbClr val="FFFFFF"/>
                  </a:gs>
                  <a:gs pos="46000">
                    <a:srgbClr val="FFFFFF"/>
                  </a:gs>
                </a:gsLst>
                <a:lin ang="5400000" scaled="0"/>
              </a:gradFill>
            </a:endParaRPr>
          </a:p>
        </p:txBody>
      </p:sp>
      <p:sp>
        <p:nvSpPr>
          <p:cNvPr id="31" name="VM"/>
          <p:cNvSpPr/>
          <p:nvPr/>
        </p:nvSpPr>
        <p:spPr bwMode="auto">
          <a:xfrm>
            <a:off x="6245412" y="3028833"/>
            <a:ext cx="896425" cy="896552"/>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39" tIns="0" rIns="89639" bIns="89639" numCol="1" rtlCol="0" anchor="ctr" anchorCtr="0" compatLnSpc="1">
            <a:prstTxWarp prst="textNoShape">
              <a:avLst/>
            </a:prstTxWarp>
          </a:bodyPr>
          <a:lstStyle/>
          <a:p>
            <a:pPr algn="ctr" defTabSz="914030" fontAlgn="base">
              <a:lnSpc>
                <a:spcPct val="90000"/>
              </a:lnSpc>
              <a:spcBef>
                <a:spcPct val="0"/>
              </a:spcBef>
              <a:spcAft>
                <a:spcPct val="0"/>
              </a:spcAft>
            </a:pPr>
            <a:r>
              <a:rPr lang="en-US" sz="1400" dirty="0" smtClean="0">
                <a:gradFill>
                  <a:gsLst>
                    <a:gs pos="16814">
                      <a:srgbClr val="FFFFFF"/>
                    </a:gs>
                    <a:gs pos="46000">
                      <a:srgbClr val="FFFFFF"/>
                    </a:gs>
                  </a:gsLst>
                  <a:lin ang="5400000" scaled="0"/>
                </a:gradFill>
              </a:rPr>
              <a:t>VM</a:t>
            </a:r>
            <a:endParaRPr lang="en-US" dirty="0">
              <a:gradFill>
                <a:gsLst>
                  <a:gs pos="16814">
                    <a:srgbClr val="FFFFFF"/>
                  </a:gs>
                  <a:gs pos="46000">
                    <a:srgbClr val="FFFFFF"/>
                  </a:gs>
                </a:gsLst>
                <a:lin ang="5400000" scaled="0"/>
              </a:gradFill>
            </a:endParaRPr>
          </a:p>
        </p:txBody>
      </p:sp>
      <p:grpSp>
        <p:nvGrpSpPr>
          <p:cNvPr id="20" name="Storage account"/>
          <p:cNvGrpSpPr/>
          <p:nvPr/>
        </p:nvGrpSpPr>
        <p:grpSpPr>
          <a:xfrm>
            <a:off x="5289226" y="3028833"/>
            <a:ext cx="896426" cy="896552"/>
            <a:chOff x="5395286" y="3089129"/>
            <a:chExt cx="914401" cy="914400"/>
          </a:xfrm>
        </p:grpSpPr>
        <p:sp>
          <p:nvSpPr>
            <p:cNvPr id="32" name="Rounded Rectangle 31"/>
            <p:cNvSpPr/>
            <p:nvPr/>
          </p:nvSpPr>
          <p:spPr bwMode="auto">
            <a:xfrm>
              <a:off x="5395286" y="3089129"/>
              <a:ext cx="914400" cy="914400"/>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0" rIns="91440" bIns="91440" numCol="1" rtlCol="0" anchor="ctr" anchorCtr="0" compatLnSpc="1">
              <a:prstTxWarp prst="textNoShape">
                <a:avLst/>
              </a:prstTxWarp>
            </a:bodyPr>
            <a:lstStyle/>
            <a:p>
              <a:pPr algn="ctr" defTabSz="914030" fontAlgn="base">
                <a:lnSpc>
                  <a:spcPct val="90000"/>
                </a:lnSpc>
                <a:spcBef>
                  <a:spcPct val="0"/>
                </a:spcBef>
                <a:spcAft>
                  <a:spcPct val="0"/>
                </a:spcAft>
              </a:pPr>
              <a:r>
                <a:rPr lang="en-US" sz="1400" dirty="0" smtClean="0">
                  <a:gradFill>
                    <a:gsLst>
                      <a:gs pos="16814">
                        <a:srgbClr val="FFFFFF"/>
                      </a:gs>
                      <a:gs pos="46000">
                        <a:srgbClr val="FFFFFF"/>
                      </a:gs>
                    </a:gsLst>
                    <a:lin ang="5400000" scaled="0"/>
                  </a:gradFill>
                </a:rPr>
                <a:t>Storage account</a:t>
              </a:r>
              <a:endParaRPr lang="en-US" dirty="0">
                <a:gradFill>
                  <a:gsLst>
                    <a:gs pos="16814">
                      <a:srgbClr val="FFFFFF"/>
                    </a:gs>
                    <a:gs pos="46000">
                      <a:srgbClr val="FFFFFF"/>
                    </a:gs>
                  </a:gsLst>
                  <a:lin ang="5400000" scaled="0"/>
                </a:gradFill>
              </a:endParaRPr>
            </a:p>
          </p:txBody>
        </p:sp>
        <p:sp>
          <p:nvSpPr>
            <p:cNvPr id="147" name="Rounded Rectangle 146"/>
            <p:cNvSpPr/>
            <p:nvPr/>
          </p:nvSpPr>
          <p:spPr bwMode="auto">
            <a:xfrm>
              <a:off x="5395287" y="3709048"/>
              <a:ext cx="914400" cy="182637"/>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146304" tIns="91440" rIns="146304" bIns="91440" numCol="1" rtlCol="0" anchor="ctr" anchorCtr="0" compatLnSpc="1">
              <a:prstTxWarp prst="textNoShape">
                <a:avLst/>
              </a:prstTxWarp>
            </a:bodyPr>
            <a:lstStyle/>
            <a:p>
              <a:pPr algn="ctr" defTabSz="914030" fontAlgn="base">
                <a:lnSpc>
                  <a:spcPct val="90000"/>
                </a:lnSpc>
                <a:spcBef>
                  <a:spcPct val="0"/>
                </a:spcBef>
                <a:spcAft>
                  <a:spcPct val="0"/>
                </a:spcAft>
              </a:pPr>
              <a:r>
                <a:rPr lang="en-US" sz="1000" dirty="0" smtClean="0">
                  <a:gradFill>
                    <a:gsLst>
                      <a:gs pos="16814">
                        <a:srgbClr val="FFFFFF"/>
                      </a:gs>
                      <a:gs pos="46000">
                        <a:srgbClr val="FFFFFF"/>
                      </a:gs>
                    </a:gsLst>
                    <a:lin ang="5400000" scaled="0"/>
                  </a:gradFill>
                </a:rPr>
                <a:t>Disk (blob)</a:t>
              </a:r>
              <a:endParaRPr lang="en-US" sz="1000" dirty="0">
                <a:gradFill>
                  <a:gsLst>
                    <a:gs pos="16814">
                      <a:srgbClr val="FFFFFF"/>
                    </a:gs>
                    <a:gs pos="46000">
                      <a:srgbClr val="FFFFFF"/>
                    </a:gs>
                  </a:gsLst>
                  <a:lin ang="5400000" scaled="0"/>
                </a:gradFill>
              </a:endParaRPr>
            </a:p>
          </p:txBody>
        </p:sp>
      </p:grpSp>
      <p:sp>
        <p:nvSpPr>
          <p:cNvPr id="30" name="Resource group"/>
          <p:cNvSpPr/>
          <p:nvPr/>
        </p:nvSpPr>
        <p:spPr bwMode="auto">
          <a:xfrm>
            <a:off x="5289226" y="2072773"/>
            <a:ext cx="6633544" cy="53793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2" tIns="89639" rIns="143422" bIns="89639" numCol="1" rtlCol="0" anchor="t" anchorCtr="0" compatLnSpc="1">
            <a:prstTxWarp prst="textNoShape">
              <a:avLst/>
            </a:prstTxWarp>
          </a:bodyPr>
          <a:lstStyle/>
          <a:p>
            <a:pPr algn="ctr" defTabSz="914030" fontAlgn="base">
              <a:lnSpc>
                <a:spcPct val="90000"/>
              </a:lnSpc>
              <a:spcBef>
                <a:spcPct val="0"/>
              </a:spcBef>
              <a:spcAft>
                <a:spcPct val="0"/>
              </a:spcAft>
            </a:pPr>
            <a:r>
              <a:rPr lang="en-US" sz="2000" dirty="0">
                <a:gradFill>
                  <a:gsLst>
                    <a:gs pos="5000">
                      <a:schemeClr val="bg1"/>
                    </a:gs>
                    <a:gs pos="100000">
                      <a:schemeClr val="bg1"/>
                    </a:gs>
                  </a:gsLst>
                  <a:lin ang="5400000" scaled="0"/>
                </a:gradFill>
              </a:rPr>
              <a:t>Resource group</a:t>
            </a:r>
          </a:p>
        </p:txBody>
      </p:sp>
      <p:grpSp>
        <p:nvGrpSpPr>
          <p:cNvPr id="21" name="Group 21"/>
          <p:cNvGrpSpPr/>
          <p:nvPr/>
        </p:nvGrpSpPr>
        <p:grpSpPr>
          <a:xfrm>
            <a:off x="7619906" y="2724695"/>
            <a:ext cx="2868528" cy="350865"/>
            <a:chOff x="8067307" y="2578831"/>
            <a:chExt cx="2927991" cy="357849"/>
          </a:xfrm>
        </p:grpSpPr>
        <p:cxnSp>
          <p:nvCxnSpPr>
            <p:cNvPr id="66" name="Curved Connector 65"/>
            <p:cNvCxnSpPr/>
            <p:nvPr/>
          </p:nvCxnSpPr>
          <p:spPr>
            <a:xfrm rot="5400000" flipH="1" flipV="1">
              <a:off x="9524953" y="1425031"/>
              <a:ext cx="12700" cy="2927991"/>
            </a:xfrm>
            <a:prstGeom prst="curvedConnector3">
              <a:avLst>
                <a:gd name="adj1" fmla="val 2893669"/>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8689523" y="2578831"/>
              <a:ext cx="1728385" cy="357849"/>
            </a:xfrm>
            <a:prstGeom prst="rect">
              <a:avLst/>
            </a:prstGeom>
            <a:noFill/>
          </p:spPr>
          <p:txBody>
            <a:bodyPr wrap="none" lIns="146304" tIns="91440" rIns="146304" bIns="91440" rtlCol="0">
              <a:spAutoFit/>
            </a:bodyPr>
            <a:lstStyle/>
            <a:p>
              <a:pPr>
                <a:lnSpc>
                  <a:spcPct val="90000"/>
                </a:lnSpc>
              </a:pPr>
              <a:r>
                <a:rPr lang="en-US" sz="1200" dirty="0" smtClean="0">
                  <a:gradFill>
                    <a:gsLst>
                      <a:gs pos="2917">
                        <a:schemeClr val="tx1"/>
                      </a:gs>
                      <a:gs pos="30000">
                        <a:schemeClr val="tx1"/>
                      </a:gs>
                    </a:gsLst>
                    <a:lin ang="5400000" scaled="0"/>
                  </a:gradFill>
                </a:rPr>
                <a:t>Back-end pool (NICs)</a:t>
              </a:r>
            </a:p>
          </p:txBody>
        </p:sp>
      </p:grpSp>
      <p:cxnSp>
        <p:nvCxnSpPr>
          <p:cNvPr id="117" name="Straight Connector 116"/>
          <p:cNvCxnSpPr>
            <a:endCxn id="38" idx="1"/>
          </p:cNvCxnSpPr>
          <p:nvPr/>
        </p:nvCxnSpPr>
        <p:spPr>
          <a:xfrm flipV="1">
            <a:off x="2824407" y="2935906"/>
            <a:ext cx="403048" cy="633288"/>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a:off x="6349987" y="3468424"/>
            <a:ext cx="179285" cy="0"/>
          </a:xfrm>
          <a:prstGeom prst="straightConnector1">
            <a:avLst/>
          </a:prstGeom>
          <a:ln>
            <a:noFill/>
            <a:headEnd type="triangle" w="med" len="med"/>
            <a:tailEnd type="none" w="med" len="med"/>
          </a:ln>
        </p:spPr>
        <p:style>
          <a:lnRef idx="3">
            <a:schemeClr val="lt1"/>
          </a:lnRef>
          <a:fillRef idx="1">
            <a:schemeClr val="dk1"/>
          </a:fillRef>
          <a:effectRef idx="1">
            <a:schemeClr val="dk1"/>
          </a:effectRef>
          <a:fontRef idx="minor">
            <a:schemeClr val="lt1"/>
          </a:fontRef>
        </p:style>
      </p:cxnSp>
      <p:sp>
        <p:nvSpPr>
          <p:cNvPr id="6" name="Text Placeholder 5"/>
          <p:cNvSpPr>
            <a:spLocks noGrp="1"/>
          </p:cNvSpPr>
          <p:nvPr>
            <p:ph type="body" sz="quarter" idx="4294967295"/>
          </p:nvPr>
        </p:nvSpPr>
        <p:spPr>
          <a:xfrm>
            <a:off x="269240" y="1097990"/>
            <a:ext cx="4930345" cy="724246"/>
          </a:xfrm>
        </p:spPr>
        <p:txBody>
          <a:bodyPr/>
          <a:lstStyle/>
          <a:p>
            <a:pPr marL="0" indent="0">
              <a:buNone/>
            </a:pPr>
            <a:r>
              <a:rPr lang="en-US" dirty="0" smtClean="0">
                <a:solidFill>
                  <a:schemeClr val="tx1"/>
                </a:solidFill>
                <a:latin typeface="Segoe UI Light" pitchFamily="34" charset="0"/>
                <a:cs typeface="Segoe UI Light" pitchFamily="34" charset="0"/>
              </a:rPr>
              <a:t>Classic model (v1)</a:t>
            </a:r>
            <a:endParaRPr lang="en-US" dirty="0">
              <a:solidFill>
                <a:schemeClr val="tx1"/>
              </a:solidFill>
              <a:latin typeface="Segoe UI Light" pitchFamily="34" charset="0"/>
              <a:cs typeface="Segoe UI Light" pitchFamily="34" charset="0"/>
            </a:endParaRPr>
          </a:p>
        </p:txBody>
      </p:sp>
      <p:sp>
        <p:nvSpPr>
          <p:cNvPr id="7" name="Text Placeholder 6"/>
          <p:cNvSpPr>
            <a:spLocks noGrp="1"/>
          </p:cNvSpPr>
          <p:nvPr>
            <p:ph type="body" sz="quarter" idx="4294967295"/>
          </p:nvPr>
        </p:nvSpPr>
        <p:spPr>
          <a:xfrm>
            <a:off x="6364924" y="1097990"/>
            <a:ext cx="5378549" cy="724246"/>
          </a:xfrm>
        </p:spPr>
        <p:txBody>
          <a:bodyPr/>
          <a:lstStyle/>
          <a:p>
            <a:pPr marL="0" indent="0">
              <a:buNone/>
            </a:pPr>
            <a:r>
              <a:rPr lang="en-US" dirty="0" smtClean="0">
                <a:solidFill>
                  <a:schemeClr val="tx1"/>
                </a:solidFill>
                <a:latin typeface="Segoe UI Light" pitchFamily="34" charset="0"/>
                <a:cs typeface="Segoe UI Light" pitchFamily="34" charset="0"/>
              </a:rPr>
              <a:t>Resource Manager (v2)</a:t>
            </a:r>
            <a:endParaRPr lang="en-US" dirty="0">
              <a:solidFill>
                <a:schemeClr val="tx1"/>
              </a:solidFill>
              <a:latin typeface="Segoe UI Light" pitchFamily="34" charset="0"/>
              <a:cs typeface="Segoe UI Light" pitchFamily="34" charset="0"/>
            </a:endParaRPr>
          </a:p>
        </p:txBody>
      </p:sp>
      <p:sp>
        <p:nvSpPr>
          <p:cNvPr id="2" name="Title 1"/>
          <p:cNvSpPr>
            <a:spLocks noGrp="1"/>
          </p:cNvSpPr>
          <p:nvPr>
            <p:ph type="title"/>
          </p:nvPr>
        </p:nvSpPr>
        <p:spPr>
          <a:xfrm>
            <a:off x="269240" y="289512"/>
            <a:ext cx="11655078" cy="899665"/>
          </a:xfrm>
        </p:spPr>
        <p:txBody>
          <a:bodyPr/>
          <a:lstStyle/>
          <a:p>
            <a:r>
              <a:rPr lang="en-US" sz="4600" dirty="0" smtClean="0">
                <a:latin typeface="Segoe UI Light" pitchFamily="34" charset="0"/>
                <a:cs typeface="Segoe UI Light" pitchFamily="34" charset="0"/>
              </a:rPr>
              <a:t>Resource Manager example</a:t>
            </a:r>
            <a:endParaRPr lang="en-US" sz="4600" dirty="0">
              <a:latin typeface="Segoe UI Light" pitchFamily="34" charset="0"/>
              <a:cs typeface="Segoe UI Light" pitchFamily="34" charset="0"/>
            </a:endParaRPr>
          </a:p>
        </p:txBody>
      </p:sp>
      <p:grpSp>
        <p:nvGrpSpPr>
          <p:cNvPr id="22" name="Group 72"/>
          <p:cNvGrpSpPr/>
          <p:nvPr/>
        </p:nvGrpSpPr>
        <p:grpSpPr>
          <a:xfrm>
            <a:off x="7082073" y="3918381"/>
            <a:ext cx="1094882" cy="1483003"/>
            <a:chOff x="7224085" y="3996386"/>
            <a:chExt cx="1116837" cy="1512526"/>
          </a:xfrm>
        </p:grpSpPr>
        <p:cxnSp>
          <p:nvCxnSpPr>
            <p:cNvPr id="149" name="Straight Arrow Connector 148"/>
            <p:cNvCxnSpPr>
              <a:endCxn id="142" idx="0"/>
            </p:cNvCxnSpPr>
            <p:nvPr/>
          </p:nvCxnSpPr>
          <p:spPr>
            <a:xfrm flipH="1">
              <a:off x="7224085" y="3996386"/>
              <a:ext cx="576142" cy="15125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7478676" y="4517467"/>
              <a:ext cx="862246" cy="329598"/>
            </a:xfrm>
            <a:prstGeom prst="rect">
              <a:avLst/>
            </a:prstGeom>
            <a:noFill/>
          </p:spPr>
          <p:txBody>
            <a:bodyPr wrap="none" lIns="146304" tIns="91440" rIns="146304" bIns="91440" rtlCol="0">
              <a:spAutoFit/>
            </a:bodyPr>
            <a:lstStyle>
              <a:defPPr>
                <a:defRPr lang="en-US"/>
              </a:defPPr>
              <a:lvl1pPr>
                <a:lnSpc>
                  <a:spcPct val="90000"/>
                </a:lnSpc>
                <a:defRPr sz="1200">
                  <a:gradFill>
                    <a:gsLst>
                      <a:gs pos="2917">
                        <a:schemeClr val="tx1"/>
                      </a:gs>
                      <a:gs pos="30000">
                        <a:schemeClr val="tx1"/>
                      </a:gs>
                    </a:gsLst>
                    <a:lin ang="5400000" scaled="0"/>
                  </a:gradFill>
                </a:defRPr>
              </a:lvl1pPr>
            </a:lstStyle>
            <a:p>
              <a:r>
                <a:rPr lang="en-US" sz="1000" dirty="0"/>
                <a:t>Reference</a:t>
              </a:r>
            </a:p>
          </p:txBody>
        </p:sp>
      </p:grpSp>
      <p:sp>
        <p:nvSpPr>
          <p:cNvPr id="74" name="Rectangle 73"/>
          <p:cNvSpPr/>
          <p:nvPr/>
        </p:nvSpPr>
        <p:spPr bwMode="auto">
          <a:xfrm>
            <a:off x="179661" y="1994532"/>
            <a:ext cx="4967991" cy="424057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p:cNvSpPr/>
          <p:nvPr/>
        </p:nvSpPr>
        <p:spPr bwMode="auto">
          <a:xfrm>
            <a:off x="7978471" y="-2577833"/>
            <a:ext cx="272396" cy="2689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3890023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5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5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250"/>
                                        <p:tgtEl>
                                          <p:spTgt spid="15"/>
                                        </p:tgtEl>
                                      </p:cBhvr>
                                    </p:animEffect>
                                  </p:childTnLst>
                                </p:cTn>
                              </p:par>
                              <p:par>
                                <p:cTn id="21" presetID="22" presetClass="entr" presetSubtype="1"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25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250"/>
                                        <p:tgtEl>
                                          <p:spTgt spid="5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250"/>
                                        <p:tgtEl>
                                          <p:spTgt spid="58"/>
                                        </p:tgtEl>
                                      </p:cBhvr>
                                    </p:animEffect>
                                  </p:childTnLst>
                                </p:cTn>
                              </p:par>
                            </p:childTnLst>
                          </p:cTn>
                        </p:par>
                        <p:par>
                          <p:cTn id="30" fill="hold">
                            <p:stCondLst>
                              <p:cond delay="250"/>
                            </p:stCondLst>
                            <p:childTnLst>
                              <p:par>
                                <p:cTn id="31" presetID="10"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25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5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17"/>
                                        </p:tgtEl>
                                        <p:attrNameLst>
                                          <p:attrName>style.visibility</p:attrName>
                                        </p:attrNameLst>
                                      </p:cBhvr>
                                      <p:to>
                                        <p:strVal val="visible"/>
                                      </p:to>
                                    </p:set>
                                    <p:animEffect transition="in" filter="wipe(down)">
                                      <p:cBhvr>
                                        <p:cTn id="41" dur="250"/>
                                        <p:tgtEl>
                                          <p:spTgt spid="117"/>
                                        </p:tgtEl>
                                      </p:cBhvr>
                                    </p:animEffect>
                                  </p:childTnLst>
                                </p:cTn>
                              </p:par>
                            </p:childTnLst>
                          </p:cTn>
                        </p:par>
                        <p:par>
                          <p:cTn id="42" fill="hold">
                            <p:stCondLst>
                              <p:cond delay="250"/>
                            </p:stCondLst>
                            <p:childTnLst>
                              <p:par>
                                <p:cTn id="43" presetID="10" presetClass="entr" presetSubtype="0" fill="hold" grpId="0"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250"/>
                                        <p:tgtEl>
                                          <p:spTgt spid="38"/>
                                        </p:tgtEl>
                                      </p:cBhvr>
                                    </p:animEffect>
                                  </p:childTnLst>
                                </p:cTn>
                              </p:par>
                              <p:par>
                                <p:cTn id="46" presetID="10" presetClass="entr" presetSubtype="0" fill="hold"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25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
                                            <p:txEl>
                                              <p:pRg st="0" end="0"/>
                                            </p:txEl>
                                          </p:spTgt>
                                        </p:tgtEl>
                                        <p:attrNameLst>
                                          <p:attrName>style.visibility</p:attrName>
                                        </p:attrNameLst>
                                      </p:cBhvr>
                                      <p:to>
                                        <p:strVal val="visible"/>
                                      </p:to>
                                    </p:set>
                                    <p:animEffect transition="in" filter="fade">
                                      <p:cBhvr>
                                        <p:cTn id="53" dur="200"/>
                                        <p:tgtEl>
                                          <p:spTgt spid="7">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fade">
                                      <p:cBhvr>
                                        <p:cTn id="56" dur="200"/>
                                        <p:tgtEl>
                                          <p:spTgt spid="7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25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200"/>
                                        <p:tgtEl>
                                          <p:spTgt spid="30"/>
                                        </p:tgtEl>
                                      </p:cBhvr>
                                    </p:animEffect>
                                  </p:childTnLst>
                                </p:cTn>
                              </p:par>
                              <p:par>
                                <p:cTn id="62" presetID="10" presetClass="entr" presetSubtype="0" fill="hold" nodeType="withEffect">
                                  <p:stCondLst>
                                    <p:cond delay="4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200"/>
                                        <p:tgtEl>
                                          <p:spTgt spid="20"/>
                                        </p:tgtEl>
                                      </p:cBhvr>
                                    </p:animEffect>
                                  </p:childTnLst>
                                </p:cTn>
                              </p:par>
                              <p:par>
                                <p:cTn id="65" presetID="10" presetClass="entr" presetSubtype="0" fill="hold" grpId="0" nodeType="withEffect">
                                  <p:stCondLst>
                                    <p:cond delay="60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200"/>
                                        <p:tgtEl>
                                          <p:spTgt spid="31"/>
                                        </p:tgtEl>
                                      </p:cBhvr>
                                    </p:animEffect>
                                  </p:childTnLst>
                                </p:cTn>
                              </p:par>
                              <p:par>
                                <p:cTn id="68" presetID="10" presetClass="entr" presetSubtype="0" fill="hold" grpId="0" nodeType="withEffect">
                                  <p:stCondLst>
                                    <p:cond delay="80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200"/>
                                        <p:tgtEl>
                                          <p:spTgt spid="34"/>
                                        </p:tgtEl>
                                      </p:cBhvr>
                                    </p:animEffect>
                                  </p:childTnLst>
                                </p:cTn>
                              </p:par>
                              <p:par>
                                <p:cTn id="71" presetID="10" presetClass="entr" presetSubtype="0" fill="hold" grpId="0" nodeType="withEffect">
                                  <p:stCondLst>
                                    <p:cond delay="100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200"/>
                                        <p:tgtEl>
                                          <p:spTgt spid="37"/>
                                        </p:tgtEl>
                                      </p:cBhvr>
                                    </p:animEffect>
                                  </p:childTnLst>
                                </p:cTn>
                              </p:par>
                              <p:par>
                                <p:cTn id="74" presetID="10" presetClass="entr" presetSubtype="0" fill="hold" nodeType="withEffect">
                                  <p:stCondLst>
                                    <p:cond delay="120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200"/>
                                        <p:tgtEl>
                                          <p:spTgt spid="19"/>
                                        </p:tgtEl>
                                      </p:cBhvr>
                                    </p:animEffect>
                                  </p:childTnLst>
                                </p:cTn>
                              </p:par>
                              <p:par>
                                <p:cTn id="77" presetID="10" presetClass="entr" presetSubtype="0" fill="hold" grpId="0" nodeType="withEffect">
                                  <p:stCondLst>
                                    <p:cond delay="140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200"/>
                                        <p:tgtEl>
                                          <p:spTgt spid="43"/>
                                        </p:tgtEl>
                                      </p:cBhvr>
                                    </p:animEffect>
                                  </p:childTnLst>
                                </p:cTn>
                              </p:par>
                              <p:par>
                                <p:cTn id="80" presetID="10" presetClass="entr" presetSubtype="0" fill="hold" grpId="0" nodeType="withEffect">
                                  <p:stCondLst>
                                    <p:cond delay="1600"/>
                                  </p:stCondLst>
                                  <p:childTnLst>
                                    <p:set>
                                      <p:cBhvr>
                                        <p:cTn id="81" dur="1" fill="hold">
                                          <p:stCondLst>
                                            <p:cond delay="0"/>
                                          </p:stCondLst>
                                        </p:cTn>
                                        <p:tgtEl>
                                          <p:spTgt spid="107"/>
                                        </p:tgtEl>
                                        <p:attrNameLst>
                                          <p:attrName>style.visibility</p:attrName>
                                        </p:attrNameLst>
                                      </p:cBhvr>
                                      <p:to>
                                        <p:strVal val="visible"/>
                                      </p:to>
                                    </p:set>
                                    <p:animEffect transition="in" filter="fade">
                                      <p:cBhvr>
                                        <p:cTn id="82" dur="200"/>
                                        <p:tgtEl>
                                          <p:spTgt spid="10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wipe(right)">
                                      <p:cBhvr>
                                        <p:cTn id="92" dur="500"/>
                                        <p:tgtEl>
                                          <p:spTgt spid="21"/>
                                        </p:tgtEl>
                                      </p:cBhvr>
                                    </p:animEffect>
                                  </p:childTnLst>
                                </p:cTn>
                              </p:par>
                            </p:childTnLst>
                          </p:cTn>
                        </p:par>
                        <p:par>
                          <p:cTn id="93" fill="hold">
                            <p:stCondLst>
                              <p:cond delay="500"/>
                            </p:stCondLst>
                            <p:childTnLst>
                              <p:par>
                                <p:cTn id="94" presetID="22" presetClass="entr" presetSubtype="8" fill="hold" nodeType="after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wipe(left)">
                                      <p:cBhvr>
                                        <p:cTn id="96" dur="500"/>
                                        <p:tgtEl>
                                          <p:spTgt spid="14"/>
                                        </p:tgtEl>
                                      </p:cBhvr>
                                    </p:animEffect>
                                  </p:childTnLst>
                                </p:cTn>
                              </p:par>
                            </p:childTnLst>
                          </p:cTn>
                        </p:par>
                        <p:par>
                          <p:cTn id="97" fill="hold">
                            <p:stCondLst>
                              <p:cond delay="1000"/>
                            </p:stCondLst>
                            <p:childTnLst>
                              <p:par>
                                <p:cTn id="98" presetID="22" presetClass="entr" presetSubtype="8" fill="hold" nodeType="after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wipe(left)">
                                      <p:cBhvr>
                                        <p:cTn id="100" dur="500"/>
                                        <p:tgtEl>
                                          <p:spTgt spid="5"/>
                                        </p:tgtEl>
                                      </p:cBhvr>
                                    </p:animEffect>
                                  </p:childTnLst>
                                </p:cTn>
                              </p:par>
                              <p:par>
                                <p:cTn id="101" presetID="22" presetClass="entr" presetSubtype="8" fill="hold" nodeType="with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wipe(left)">
                                      <p:cBhvr>
                                        <p:cTn id="103" dur="500"/>
                                        <p:tgtEl>
                                          <p:spTgt spid="4"/>
                                        </p:tgtEl>
                                      </p:cBhvr>
                                    </p:animEffect>
                                  </p:childTnLst>
                                </p:cTn>
                              </p:par>
                            </p:childTnLst>
                          </p:cTn>
                        </p:par>
                        <p:par>
                          <p:cTn id="104" fill="hold">
                            <p:stCondLst>
                              <p:cond delay="1500"/>
                            </p:stCondLst>
                            <p:childTnLst>
                              <p:par>
                                <p:cTn id="105" presetID="22" presetClass="entr" presetSubtype="8"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left)">
                                      <p:cBhvr>
                                        <p:cTn id="107" dur="500"/>
                                        <p:tgtEl>
                                          <p:spTgt spid="3"/>
                                        </p:tgtEl>
                                      </p:cBhvr>
                                    </p:animEffect>
                                  </p:childTnLst>
                                </p:cTn>
                              </p:par>
                            </p:childTnLst>
                          </p:cTn>
                        </p:par>
                        <p:par>
                          <p:cTn id="108" fill="hold">
                            <p:stCondLst>
                              <p:cond delay="2000"/>
                            </p:stCondLst>
                            <p:childTnLst>
                              <p:par>
                                <p:cTn id="109" presetID="22" presetClass="entr" presetSubtype="1" fill="hold" nodeType="after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wipe(up)">
                                      <p:cBhvr>
                                        <p:cTn id="111" dur="500"/>
                                        <p:tgtEl>
                                          <p:spTgt spid="2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42"/>
                                        </p:tgtEl>
                                        <p:attrNameLst>
                                          <p:attrName>style.visibility</p:attrName>
                                        </p:attrNameLst>
                                      </p:cBhvr>
                                      <p:to>
                                        <p:strVal val="visible"/>
                                      </p:to>
                                    </p:set>
                                    <p:animEffect transition="in" filter="fade">
                                      <p:cBhvr>
                                        <p:cTn id="114"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58" grpId="0" animBg="1"/>
      <p:bldP spid="57" grpId="0" animBg="1"/>
      <p:bldP spid="11" grpId="0" animBg="1"/>
      <p:bldP spid="142" grpId="0" animBg="1"/>
      <p:bldP spid="107" grpId="0" animBg="1"/>
      <p:bldP spid="38" grpId="0" animBg="1"/>
      <p:bldP spid="43" grpId="0" animBg="1"/>
      <p:bldP spid="37" grpId="0" animBg="1"/>
      <p:bldP spid="34" grpId="0" animBg="1"/>
      <p:bldP spid="31" grpId="0" animBg="1"/>
      <p:bldP spid="30" grpId="0" animBg="1"/>
      <p:bldP spid="6" grpId="0" build="p"/>
      <p:bldP spid="7" grpId="0" build="p"/>
      <p:bldP spid="7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 Placeholder 82"/>
          <p:cNvSpPr>
            <a:spLocks noGrp="1"/>
          </p:cNvSpPr>
          <p:nvPr>
            <p:ph type="body" sz="quarter" idx="4294967295"/>
          </p:nvPr>
        </p:nvSpPr>
        <p:spPr>
          <a:xfrm>
            <a:off x="269240" y="1189177"/>
            <a:ext cx="4898241" cy="5021438"/>
          </a:xfrm>
          <a:prstGeom prst="rect">
            <a:avLst/>
          </a:prstGeom>
        </p:spPr>
        <p:txBody>
          <a:bodyPr lIns="89639" tIns="44819" rIns="89639" bIns="44819"/>
          <a:lstStyle/>
          <a:p>
            <a:pPr marL="0" indent="0">
              <a:spcBef>
                <a:spcPts val="588"/>
              </a:spcBef>
              <a:buNone/>
            </a:pPr>
            <a:r>
              <a:rPr lang="en-US" sz="3500" dirty="0" smtClean="0">
                <a:latin typeface="Segoe UI Light" pitchFamily="34" charset="0"/>
                <a:cs typeface="Segoe UI Light" pitchFamily="34" charset="0"/>
              </a:rPr>
              <a:t>ARM templates can:</a:t>
            </a:r>
          </a:p>
          <a:p>
            <a:pPr marL="286346" lvl="1" indent="-286346">
              <a:spcBef>
                <a:spcPts val="588"/>
              </a:spcBef>
            </a:pPr>
            <a:r>
              <a:rPr lang="en-US" sz="2000" dirty="0" smtClean="0">
                <a:latin typeface="Segoe UI Light" pitchFamily="34" charset="0"/>
                <a:cs typeface="Segoe UI Light" pitchFamily="34" charset="0"/>
              </a:rPr>
              <a:t>Simplify deployment</a:t>
            </a:r>
          </a:p>
          <a:p>
            <a:pPr marL="286346" lvl="1" indent="-286346">
              <a:spcBef>
                <a:spcPts val="588"/>
              </a:spcBef>
            </a:pPr>
            <a:r>
              <a:rPr lang="en-US" sz="2000" dirty="0" smtClean="0">
                <a:latin typeface="Segoe UI Light" pitchFamily="34" charset="0"/>
                <a:cs typeface="Segoe UI Light" pitchFamily="34" charset="0"/>
              </a:rPr>
              <a:t>Simplify roll-back</a:t>
            </a:r>
          </a:p>
          <a:p>
            <a:pPr marL="286346" lvl="1" indent="-286346">
              <a:spcBef>
                <a:spcPts val="588"/>
              </a:spcBef>
            </a:pPr>
            <a:r>
              <a:rPr lang="en-US" sz="2000" dirty="0" smtClean="0">
                <a:latin typeface="Segoe UI Light" pitchFamily="34" charset="0"/>
                <a:cs typeface="Segoe UI Light" pitchFamily="34" charset="0"/>
              </a:rPr>
              <a:t>Provide cross-resource configuration and update support </a:t>
            </a:r>
          </a:p>
          <a:p>
            <a:pPr marL="286346" lvl="1" indent="-286346">
              <a:spcBef>
                <a:spcPts val="588"/>
              </a:spcBef>
            </a:pPr>
            <a:r>
              <a:rPr lang="en-US" sz="2000" dirty="0" smtClean="0">
                <a:latin typeface="Segoe UI Light" pitchFamily="34" charset="0"/>
                <a:cs typeface="Segoe UI Light" pitchFamily="34" charset="0"/>
              </a:rPr>
              <a:t>Be used as a learning tool to build to suit</a:t>
            </a:r>
          </a:p>
          <a:p>
            <a:pPr marL="0" indent="0">
              <a:spcBef>
                <a:spcPts val="588"/>
              </a:spcBef>
              <a:buNone/>
            </a:pPr>
            <a:r>
              <a:rPr lang="en-US" sz="3500" dirty="0" smtClean="0">
                <a:latin typeface="Segoe UI Light" pitchFamily="34" charset="0"/>
                <a:cs typeface="Segoe UI Light" pitchFamily="34" charset="0"/>
              </a:rPr>
              <a:t>Azure templates are: </a:t>
            </a:r>
          </a:p>
          <a:p>
            <a:pPr marL="286346" lvl="1" indent="-286346">
              <a:spcBef>
                <a:spcPts val="588"/>
              </a:spcBef>
            </a:pPr>
            <a:r>
              <a:rPr lang="en-US" sz="2000" dirty="0">
                <a:latin typeface="Segoe UI Light" pitchFamily="34" charset="0"/>
                <a:cs typeface="Segoe UI Light" pitchFamily="34" charset="0"/>
              </a:rPr>
              <a:t>Source file, checked-in</a:t>
            </a:r>
          </a:p>
          <a:p>
            <a:pPr marL="286346" lvl="1" indent="-286346">
              <a:spcBef>
                <a:spcPts val="588"/>
              </a:spcBef>
            </a:pPr>
            <a:r>
              <a:rPr lang="en-US" sz="2000" dirty="0">
                <a:latin typeface="Segoe UI Light" pitchFamily="34" charset="0"/>
                <a:cs typeface="Segoe UI Light" pitchFamily="34" charset="0"/>
              </a:rPr>
              <a:t>Specifies resources and dependencies (VMs, </a:t>
            </a:r>
            <a:r>
              <a:rPr lang="en-US" sz="2000" dirty="0" smtClean="0">
                <a:latin typeface="Segoe UI Light" pitchFamily="34" charset="0"/>
                <a:cs typeface="Segoe UI Light" pitchFamily="34" charset="0"/>
              </a:rPr>
              <a:t>websites</a:t>
            </a:r>
            <a:r>
              <a:rPr lang="en-US" sz="2000" dirty="0">
                <a:latin typeface="Segoe UI Light" pitchFamily="34" charset="0"/>
                <a:cs typeface="Segoe UI Light" pitchFamily="34" charset="0"/>
              </a:rPr>
              <a:t>, DBs) and connections (configuration, LB sets)</a:t>
            </a:r>
          </a:p>
          <a:p>
            <a:pPr marL="286346" lvl="1" indent="-286346">
              <a:spcBef>
                <a:spcPts val="588"/>
              </a:spcBef>
            </a:pPr>
            <a:r>
              <a:rPr lang="en-US" sz="2000" dirty="0">
                <a:latin typeface="Segoe UI Light" pitchFamily="34" charset="0"/>
                <a:cs typeface="Segoe UI Light" pitchFamily="34" charset="0"/>
              </a:rPr>
              <a:t>Configurable parameters for </a:t>
            </a:r>
            <a:r>
              <a:rPr lang="en-US" sz="2000" dirty="0" smtClean="0">
                <a:latin typeface="Segoe UI Light" pitchFamily="34" charset="0"/>
                <a:cs typeface="Segoe UI Light" pitchFamily="34" charset="0"/>
              </a:rPr>
              <a:t>input/output</a:t>
            </a:r>
            <a:endParaRPr lang="en-US" sz="2000" dirty="0">
              <a:latin typeface="Segoe UI Light" pitchFamily="34" charset="0"/>
              <a:cs typeface="Segoe UI Light" pitchFamily="34" charset="0"/>
            </a:endParaRPr>
          </a:p>
        </p:txBody>
      </p:sp>
      <p:sp>
        <p:nvSpPr>
          <p:cNvPr id="9" name="Title 1"/>
          <p:cNvSpPr>
            <a:spLocks noGrp="1"/>
          </p:cNvSpPr>
          <p:nvPr>
            <p:ph type="title"/>
          </p:nvPr>
        </p:nvSpPr>
        <p:spPr/>
        <p:txBody>
          <a:bodyPr/>
          <a:lstStyle/>
          <a:p>
            <a:r>
              <a:rPr lang="en-US" dirty="0" smtClean="0">
                <a:latin typeface="Segoe UI Light" pitchFamily="34" charset="0"/>
                <a:cs typeface="Segoe UI Light" pitchFamily="34" charset="0"/>
              </a:rPr>
              <a:t>Azure Resource Manager templates</a:t>
            </a:r>
            <a:endParaRPr lang="en-US" dirty="0">
              <a:latin typeface="Segoe UI Light" pitchFamily="34" charset="0"/>
              <a:cs typeface="Segoe UI Light" pitchFamily="34" charset="0"/>
            </a:endParaRPr>
          </a:p>
        </p:txBody>
      </p:sp>
      <p:grpSp>
        <p:nvGrpSpPr>
          <p:cNvPr id="2" name="Group 130"/>
          <p:cNvGrpSpPr/>
          <p:nvPr/>
        </p:nvGrpSpPr>
        <p:grpSpPr>
          <a:xfrm>
            <a:off x="5288842" y="1310079"/>
            <a:ext cx="6633855" cy="5256818"/>
            <a:chOff x="5212397" y="1239862"/>
            <a:chExt cx="6766878" cy="5361468"/>
          </a:xfrm>
        </p:grpSpPr>
        <p:sp>
          <p:nvSpPr>
            <p:cNvPr id="8" name="Rectangle 7"/>
            <p:cNvSpPr/>
            <p:nvPr/>
          </p:nvSpPr>
          <p:spPr bwMode="auto">
            <a:xfrm>
              <a:off x="9559422" y="1549870"/>
              <a:ext cx="2419853" cy="727986"/>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46304" tIns="91440" rIns="146304" bIns="91440" rtlCol="0" anchor="t" anchorCtr="0"/>
            <a:lstStyle/>
            <a:p>
              <a:pPr defTabSz="932048"/>
              <a:r>
                <a:rPr lang="en-US" sz="1400" dirty="0" smtClean="0">
                  <a:gradFill>
                    <a:gsLst>
                      <a:gs pos="2655">
                        <a:schemeClr val="tx1"/>
                      </a:gs>
                      <a:gs pos="31000">
                        <a:schemeClr val="tx1"/>
                      </a:gs>
                    </a:gsLst>
                    <a:lin ang="5400000" scaled="0"/>
                  </a:gradFill>
                  <a:ea typeface="Segoe UI" pitchFamily="34" charset="0"/>
                  <a:cs typeface="Segoe UI" pitchFamily="34" charset="0"/>
                </a:rPr>
                <a:t>Repeatable configuration</a:t>
              </a:r>
              <a:endParaRPr lang="en-US" sz="1400" dirty="0">
                <a:gradFill>
                  <a:gsLst>
                    <a:gs pos="2655">
                      <a:schemeClr val="tx1"/>
                    </a:gs>
                    <a:gs pos="31000">
                      <a:schemeClr val="tx1"/>
                    </a:gs>
                  </a:gsLst>
                  <a:lin ang="5400000" scaled="0"/>
                </a:gradFill>
                <a:ea typeface="Segoe UI" pitchFamily="34" charset="0"/>
                <a:cs typeface="Segoe UI" pitchFamily="34" charset="0"/>
              </a:endParaRPr>
            </a:p>
            <a:p>
              <a:pPr defTabSz="932048"/>
              <a:r>
                <a:rPr lang="en-US" sz="1200" i="1" dirty="0" smtClean="0">
                  <a:gradFill>
                    <a:gsLst>
                      <a:gs pos="2655">
                        <a:schemeClr val="tx1"/>
                      </a:gs>
                      <a:gs pos="31000">
                        <a:schemeClr val="tx1"/>
                      </a:gs>
                    </a:gsLst>
                    <a:lin ang="5400000" scaled="0"/>
                  </a:gradFill>
                  <a:ea typeface="Segoe UI" pitchFamily="34" charset="0"/>
                  <a:cs typeface="Segoe UI" pitchFamily="34" charset="0"/>
                </a:rPr>
                <a:t>Configuration</a:t>
              </a:r>
              <a:r>
                <a:rPr lang="en-US" sz="1200" i="1" dirty="0" smtClean="0">
                  <a:gradFill>
                    <a:gsLst>
                      <a:gs pos="2655">
                        <a:schemeClr val="tx1"/>
                      </a:gs>
                      <a:gs pos="31000">
                        <a:schemeClr val="tx1"/>
                      </a:gs>
                    </a:gsLst>
                    <a:lin ang="5400000" scaled="0"/>
                  </a:gradFill>
                  <a:ea typeface="Segoe UI" pitchFamily="34" charset="0"/>
                  <a:cs typeface="Segoe UI" pitchFamily="34" charset="0"/>
                  <a:sym typeface="Wingdings" panose="05000000000000000000" pitchFamily="2" charset="2"/>
                </a:rPr>
                <a:t> </a:t>
              </a:r>
              <a:r>
                <a:rPr lang="en-US" sz="1200" i="1" dirty="0">
                  <a:gradFill>
                    <a:gsLst>
                      <a:gs pos="2655">
                        <a:schemeClr val="tx1"/>
                      </a:gs>
                      <a:gs pos="31000">
                        <a:schemeClr val="tx1"/>
                      </a:gs>
                    </a:gsLst>
                    <a:lin ang="5400000" scaled="0"/>
                  </a:gradFill>
                  <a:ea typeface="Segoe UI" pitchFamily="34" charset="0"/>
                  <a:cs typeface="Segoe UI" pitchFamily="34" charset="0"/>
                </a:rPr>
                <a:t>Resource </a:t>
              </a:r>
              <a:r>
                <a:rPr lang="en-US" sz="1200" i="1" dirty="0" smtClean="0">
                  <a:gradFill>
                    <a:gsLst>
                      <a:gs pos="2655">
                        <a:schemeClr val="tx1"/>
                      </a:gs>
                      <a:gs pos="31000">
                        <a:schemeClr val="tx1"/>
                      </a:gs>
                    </a:gsLst>
                    <a:lin ang="5400000" scaled="0"/>
                  </a:gradFill>
                  <a:ea typeface="Segoe UI" pitchFamily="34" charset="0"/>
                  <a:cs typeface="Segoe UI" pitchFamily="34" charset="0"/>
                </a:rPr>
                <a:t>Group</a:t>
              </a:r>
              <a:endParaRPr lang="en-US" sz="1200" i="1" dirty="0">
                <a:gradFill>
                  <a:gsLst>
                    <a:gs pos="2655">
                      <a:schemeClr val="tx1"/>
                    </a:gs>
                    <a:gs pos="31000">
                      <a:schemeClr val="tx1"/>
                    </a:gs>
                  </a:gsLst>
                  <a:lin ang="5400000" scaled="0"/>
                </a:gradFill>
                <a:ea typeface="Segoe UI" pitchFamily="34" charset="0"/>
                <a:cs typeface="Segoe UI" pitchFamily="34" charset="0"/>
              </a:endParaRPr>
            </a:p>
          </p:txBody>
        </p:sp>
        <p:sp>
          <p:nvSpPr>
            <p:cNvPr id="64" name="Freeform 61"/>
            <p:cNvSpPr>
              <a:spLocks/>
            </p:cNvSpPr>
            <p:nvPr/>
          </p:nvSpPr>
          <p:spPr bwMode="auto">
            <a:xfrm>
              <a:off x="8570789" y="2548344"/>
              <a:ext cx="37234" cy="1756477"/>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049"/>
              <a:endParaRPr lang="en-US" dirty="0">
                <a:solidFill>
                  <a:srgbClr val="00B0F0"/>
                </a:solidFill>
              </a:endParaRPr>
            </a:p>
          </p:txBody>
        </p:sp>
        <p:grpSp>
          <p:nvGrpSpPr>
            <p:cNvPr id="3" name="Group 109"/>
            <p:cNvGrpSpPr/>
            <p:nvPr/>
          </p:nvGrpSpPr>
          <p:grpSpPr>
            <a:xfrm>
              <a:off x="8525627" y="2478733"/>
              <a:ext cx="155412" cy="1884782"/>
              <a:chOff x="8672353" y="2553460"/>
              <a:chExt cx="155412" cy="1884782"/>
            </a:xfrm>
          </p:grpSpPr>
          <p:sp>
            <p:nvSpPr>
              <p:cNvPr id="63" name="Rectangle 60"/>
              <p:cNvSpPr>
                <a:spLocks noChangeArrowheads="1"/>
              </p:cNvSpPr>
              <p:nvPr/>
            </p:nvSpPr>
            <p:spPr bwMode="auto">
              <a:xfrm>
                <a:off x="8732252" y="2623071"/>
                <a:ext cx="37234" cy="1691640"/>
              </a:xfrm>
              <a:prstGeom prst="rect">
                <a:avLst/>
              </a:prstGeom>
              <a:solidFill>
                <a:schemeClr val="tx1"/>
              </a:solidFill>
              <a:ln>
                <a:noFill/>
              </a:ln>
              <a:extLst/>
            </p:spPr>
            <p:txBody>
              <a:bodyPr vert="horz" wrap="square" lIns="93247" tIns="46623" rIns="93247" bIns="46623" numCol="1" anchor="t" anchorCtr="0" compatLnSpc="1">
                <a:prstTxWarp prst="textNoShape">
                  <a:avLst/>
                </a:prstTxWarp>
              </a:bodyPr>
              <a:lstStyle/>
              <a:p>
                <a:pPr defTabSz="914049"/>
                <a:endParaRPr lang="en-US" dirty="0">
                  <a:solidFill>
                    <a:srgbClr val="00B0F0"/>
                  </a:solidFill>
                </a:endParaRPr>
              </a:p>
            </p:txBody>
          </p:sp>
          <p:sp>
            <p:nvSpPr>
              <p:cNvPr id="65" name="Oval 62"/>
              <p:cNvSpPr>
                <a:spLocks noChangeArrowheads="1"/>
              </p:cNvSpPr>
              <p:nvPr/>
            </p:nvSpPr>
            <p:spPr bwMode="auto">
              <a:xfrm>
                <a:off x="8677210" y="2553460"/>
                <a:ext cx="145699" cy="147317"/>
              </a:xfrm>
              <a:prstGeom prst="ellipse">
                <a:avLst/>
              </a:prstGeom>
              <a:solidFill>
                <a:schemeClr val="tx1"/>
              </a:solidFill>
              <a:ln>
                <a:noFill/>
              </a:ln>
              <a:extLst/>
            </p:spPr>
            <p:txBody>
              <a:bodyPr vert="horz" wrap="square" lIns="93247" tIns="46623" rIns="93247" bIns="46623" numCol="1" anchor="t" anchorCtr="0" compatLnSpc="1">
                <a:prstTxWarp prst="textNoShape">
                  <a:avLst/>
                </a:prstTxWarp>
              </a:bodyPr>
              <a:lstStyle/>
              <a:p>
                <a:pPr defTabSz="914049"/>
                <a:endParaRPr lang="en-US" dirty="0">
                  <a:solidFill>
                    <a:srgbClr val="00B0F0"/>
                  </a:solidFill>
                </a:endParaRPr>
              </a:p>
            </p:txBody>
          </p:sp>
          <p:sp>
            <p:nvSpPr>
              <p:cNvPr id="66" name="Freeform 63"/>
              <p:cNvSpPr>
                <a:spLocks/>
              </p:cNvSpPr>
              <p:nvPr/>
            </p:nvSpPr>
            <p:spPr bwMode="auto">
              <a:xfrm>
                <a:off x="8672353" y="4303876"/>
                <a:ext cx="155412" cy="134366"/>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defTabSz="914049"/>
                <a:endParaRPr lang="en-US" dirty="0">
                  <a:solidFill>
                    <a:srgbClr val="00B0F0"/>
                  </a:solidFill>
                </a:endParaRPr>
              </a:p>
            </p:txBody>
          </p:sp>
        </p:grpSp>
        <p:grpSp>
          <p:nvGrpSpPr>
            <p:cNvPr id="4" name="Group 108"/>
            <p:cNvGrpSpPr/>
            <p:nvPr/>
          </p:nvGrpSpPr>
          <p:grpSpPr>
            <a:xfrm>
              <a:off x="8757088" y="2481981"/>
              <a:ext cx="2304615" cy="1881534"/>
              <a:chOff x="8918252" y="2553460"/>
              <a:chExt cx="2412292" cy="1881534"/>
            </a:xfrm>
          </p:grpSpPr>
          <p:sp>
            <p:nvSpPr>
              <p:cNvPr id="67"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defTabSz="914049"/>
                <a:endParaRPr lang="en-US" dirty="0">
                  <a:solidFill>
                    <a:srgbClr val="00B0F0"/>
                  </a:solidFill>
                </a:endParaRPr>
              </a:p>
            </p:txBody>
          </p:sp>
          <p:sp>
            <p:nvSpPr>
              <p:cNvPr id="68" name="Oval 65"/>
              <p:cNvSpPr>
                <a:spLocks noChangeArrowheads="1"/>
              </p:cNvSpPr>
              <p:nvPr/>
            </p:nvSpPr>
            <p:spPr bwMode="auto">
              <a:xfrm>
                <a:off x="8918252" y="2553460"/>
                <a:ext cx="153140" cy="147317"/>
              </a:xfrm>
              <a:prstGeom prst="ellipse">
                <a:avLst/>
              </a:prstGeom>
              <a:solidFill>
                <a:schemeClr val="tx1"/>
              </a:solidFill>
              <a:ln>
                <a:noFill/>
              </a:ln>
              <a:extLst/>
            </p:spPr>
            <p:txBody>
              <a:bodyPr vert="horz" wrap="square" lIns="93247" tIns="46623" rIns="93247" bIns="46623" numCol="1" anchor="t" anchorCtr="0" compatLnSpc="1">
                <a:prstTxWarp prst="textNoShape">
                  <a:avLst/>
                </a:prstTxWarp>
              </a:bodyPr>
              <a:lstStyle/>
              <a:p>
                <a:pPr defTabSz="914049"/>
                <a:endParaRPr lang="en-US" dirty="0">
                  <a:solidFill>
                    <a:srgbClr val="00B0F0"/>
                  </a:solidFill>
                </a:endParaRPr>
              </a:p>
            </p:txBody>
          </p:sp>
          <p:sp>
            <p:nvSpPr>
              <p:cNvPr id="69"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defTabSz="914049"/>
                <a:endParaRPr lang="en-US" dirty="0">
                  <a:solidFill>
                    <a:srgbClr val="00B0F0"/>
                  </a:solidFill>
                </a:endParaRPr>
              </a:p>
            </p:txBody>
          </p:sp>
        </p:grpSp>
        <p:sp>
          <p:nvSpPr>
            <p:cNvPr id="71" name="Rectangle 68"/>
            <p:cNvSpPr>
              <a:spLocks noChangeArrowheads="1"/>
            </p:cNvSpPr>
            <p:nvPr/>
          </p:nvSpPr>
          <p:spPr bwMode="auto">
            <a:xfrm>
              <a:off x="10579811" y="3730122"/>
              <a:ext cx="989132" cy="144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9"/>
              <a:r>
                <a:rPr lang="en-US" altLang="en-US" sz="900" b="1" dirty="0">
                  <a:solidFill>
                    <a:srgbClr val="FFFFFF"/>
                  </a:solidFill>
                  <a:latin typeface="Segoe UI Semibold" panose="020B0702040204020203" pitchFamily="34" charset="0"/>
                </a:rPr>
                <a:t>DEPENDS ON SQL</a:t>
              </a:r>
              <a:endParaRPr lang="en-US" altLang="en-US" dirty="0">
                <a:solidFill>
                  <a:srgbClr val="00B0F0"/>
                </a:solidFill>
              </a:endParaRPr>
            </a:p>
          </p:txBody>
        </p:sp>
        <p:sp>
          <p:nvSpPr>
            <p:cNvPr id="72" name="Freeform 69"/>
            <p:cNvSpPr>
              <a:spLocks/>
            </p:cNvSpPr>
            <p:nvPr/>
          </p:nvSpPr>
          <p:spPr bwMode="auto">
            <a:xfrm>
              <a:off x="7770863" y="3597374"/>
              <a:ext cx="1672972" cy="457200"/>
            </a:xfrm>
            <a:prstGeom prst="rect">
              <a:avLst/>
            </a:prstGeom>
            <a:solidFill>
              <a:srgbClr val="0075C9"/>
            </a:solidFill>
            <a:ln w="9525">
              <a:noFill/>
              <a:round/>
              <a:headEnd/>
              <a:tailEnd/>
            </a:ln>
            <a:extLst/>
          </p:spPr>
          <p:txBody>
            <a:bodyPr vert="horz" wrap="square" lIns="146304" tIns="91440" rIns="146304" bIns="91440" numCol="1" anchor="t" anchorCtr="0" compatLnSpc="1">
              <a:prstTxWarp prst="textNoShape">
                <a:avLst/>
              </a:prstTxWarp>
              <a:noAutofit/>
            </a:bodyPr>
            <a:lstStyle/>
            <a:p>
              <a:pPr algn="ctr" defTabSz="914049"/>
              <a:r>
                <a:rPr lang="en-US" altLang="en-US" sz="1400" b="1" dirty="0" smtClean="0">
                  <a:solidFill>
                    <a:srgbClr val="FFFFFF"/>
                  </a:solidFill>
                  <a:latin typeface="Segoe UI Semibold" panose="020B0702040204020203" pitchFamily="34" charset="0"/>
                </a:rPr>
                <a:t>Depends on SQL</a:t>
              </a:r>
              <a:endParaRPr lang="en-US" altLang="en-US" sz="3500" dirty="0">
                <a:solidFill>
                  <a:srgbClr val="00B0F0"/>
                </a:solidFill>
              </a:endParaRPr>
            </a:p>
          </p:txBody>
        </p:sp>
        <p:grpSp>
          <p:nvGrpSpPr>
            <p:cNvPr id="6" name="Group 107"/>
            <p:cNvGrpSpPr/>
            <p:nvPr/>
          </p:nvGrpSpPr>
          <p:grpSpPr>
            <a:xfrm>
              <a:off x="7624267" y="1239862"/>
              <a:ext cx="1927040" cy="1145663"/>
              <a:chOff x="5317065" y="1129914"/>
              <a:chExt cx="1927040" cy="1145663"/>
            </a:xfrm>
          </p:grpSpPr>
          <p:grpSp>
            <p:nvGrpSpPr>
              <p:cNvPr id="7" name="Group 106"/>
              <p:cNvGrpSpPr/>
              <p:nvPr/>
            </p:nvGrpSpPr>
            <p:grpSpPr>
              <a:xfrm>
                <a:off x="5317065" y="1129914"/>
                <a:ext cx="1927040" cy="1145663"/>
                <a:chOff x="1906587" y="-780050"/>
                <a:chExt cx="1927040" cy="1058450"/>
              </a:xfrm>
            </p:grpSpPr>
            <p:sp>
              <p:nvSpPr>
                <p:cNvPr id="103" name="Freeform 18"/>
                <p:cNvSpPr>
                  <a:spLocks/>
                </p:cNvSpPr>
                <p:nvPr/>
              </p:nvSpPr>
              <p:spPr bwMode="auto">
                <a:xfrm>
                  <a:off x="1906587" y="-499352"/>
                  <a:ext cx="295091" cy="777752"/>
                </a:xfrm>
                <a:custGeom>
                  <a:avLst/>
                  <a:gdLst>
                    <a:gd name="T0" fmla="*/ 489 w 489"/>
                    <a:gd name="T1" fmla="*/ 0 h 1606"/>
                    <a:gd name="T2" fmla="*/ 0 w 489"/>
                    <a:gd name="T3" fmla="*/ 0 h 1606"/>
                    <a:gd name="T4" fmla="*/ 0 w 489"/>
                    <a:gd name="T5" fmla="*/ 1346 h 1606"/>
                    <a:gd name="T6" fmla="*/ 260 w 489"/>
                    <a:gd name="T7" fmla="*/ 1606 h 1606"/>
                    <a:gd name="T8" fmla="*/ 489 w 489"/>
                    <a:gd name="T9" fmla="*/ 1606 h 1606"/>
                    <a:gd name="T10" fmla="*/ 489 w 489"/>
                    <a:gd name="T11" fmla="*/ 0 h 1606"/>
                  </a:gdLst>
                  <a:ahLst/>
                  <a:cxnLst>
                    <a:cxn ang="0">
                      <a:pos x="T0" y="T1"/>
                    </a:cxn>
                    <a:cxn ang="0">
                      <a:pos x="T2" y="T3"/>
                    </a:cxn>
                    <a:cxn ang="0">
                      <a:pos x="T4" y="T5"/>
                    </a:cxn>
                    <a:cxn ang="0">
                      <a:pos x="T6" y="T7"/>
                    </a:cxn>
                    <a:cxn ang="0">
                      <a:pos x="T8" y="T9"/>
                    </a:cxn>
                    <a:cxn ang="0">
                      <a:pos x="T10" y="T11"/>
                    </a:cxn>
                  </a:cxnLst>
                  <a:rect l="0" t="0" r="r" b="b"/>
                  <a:pathLst>
                    <a:path w="489" h="1606">
                      <a:moveTo>
                        <a:pt x="489" y="0"/>
                      </a:moveTo>
                      <a:cubicBezTo>
                        <a:pt x="0" y="0"/>
                        <a:pt x="0" y="0"/>
                        <a:pt x="0" y="0"/>
                      </a:cubicBezTo>
                      <a:cubicBezTo>
                        <a:pt x="0" y="1346"/>
                        <a:pt x="0" y="1346"/>
                        <a:pt x="0" y="1346"/>
                      </a:cubicBezTo>
                      <a:cubicBezTo>
                        <a:pt x="0" y="1484"/>
                        <a:pt x="122" y="1606"/>
                        <a:pt x="260" y="1606"/>
                      </a:cubicBezTo>
                      <a:cubicBezTo>
                        <a:pt x="489" y="1606"/>
                        <a:pt x="489" y="1606"/>
                        <a:pt x="489" y="1606"/>
                      </a:cubicBezTo>
                      <a:lnTo>
                        <a:pt x="489"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9"/>
                <p:cNvSpPr>
                  <a:spLocks/>
                </p:cNvSpPr>
                <p:nvPr/>
              </p:nvSpPr>
              <p:spPr bwMode="auto">
                <a:xfrm>
                  <a:off x="1906587" y="-780050"/>
                  <a:ext cx="1927039" cy="229907"/>
                </a:xfrm>
                <a:custGeom>
                  <a:avLst/>
                  <a:gdLst>
                    <a:gd name="T0" fmla="*/ 2295 w 2295"/>
                    <a:gd name="T1" fmla="*/ 475 h 475"/>
                    <a:gd name="T2" fmla="*/ 2295 w 2295"/>
                    <a:gd name="T3" fmla="*/ 261 h 475"/>
                    <a:gd name="T4" fmla="*/ 2034 w 2295"/>
                    <a:gd name="T5" fmla="*/ 0 h 475"/>
                    <a:gd name="T6" fmla="*/ 260 w 2295"/>
                    <a:gd name="T7" fmla="*/ 0 h 475"/>
                    <a:gd name="T8" fmla="*/ 0 w 2295"/>
                    <a:gd name="T9" fmla="*/ 261 h 475"/>
                    <a:gd name="T10" fmla="*/ 0 w 2295"/>
                    <a:gd name="T11" fmla="*/ 475 h 475"/>
                    <a:gd name="T12" fmla="*/ 2295 w 2295"/>
                    <a:gd name="T13" fmla="*/ 475 h 475"/>
                  </a:gdLst>
                  <a:ahLst/>
                  <a:cxnLst>
                    <a:cxn ang="0">
                      <a:pos x="T0" y="T1"/>
                    </a:cxn>
                    <a:cxn ang="0">
                      <a:pos x="T2" y="T3"/>
                    </a:cxn>
                    <a:cxn ang="0">
                      <a:pos x="T4" y="T5"/>
                    </a:cxn>
                    <a:cxn ang="0">
                      <a:pos x="T6" y="T7"/>
                    </a:cxn>
                    <a:cxn ang="0">
                      <a:pos x="T8" y="T9"/>
                    </a:cxn>
                    <a:cxn ang="0">
                      <a:pos x="T10" y="T11"/>
                    </a:cxn>
                    <a:cxn ang="0">
                      <a:pos x="T12" y="T13"/>
                    </a:cxn>
                  </a:cxnLst>
                  <a:rect l="0" t="0" r="r" b="b"/>
                  <a:pathLst>
                    <a:path w="2295" h="475">
                      <a:moveTo>
                        <a:pt x="2295" y="475"/>
                      </a:moveTo>
                      <a:cubicBezTo>
                        <a:pt x="2295" y="261"/>
                        <a:pt x="2295" y="261"/>
                        <a:pt x="2295" y="261"/>
                      </a:cubicBezTo>
                      <a:cubicBezTo>
                        <a:pt x="2295" y="123"/>
                        <a:pt x="2172" y="0"/>
                        <a:pt x="2034" y="0"/>
                      </a:cubicBezTo>
                      <a:cubicBezTo>
                        <a:pt x="260" y="0"/>
                        <a:pt x="260" y="0"/>
                        <a:pt x="260" y="0"/>
                      </a:cubicBezTo>
                      <a:cubicBezTo>
                        <a:pt x="122" y="0"/>
                        <a:pt x="0" y="123"/>
                        <a:pt x="0" y="261"/>
                      </a:cubicBezTo>
                      <a:cubicBezTo>
                        <a:pt x="0" y="475"/>
                        <a:pt x="0" y="475"/>
                        <a:pt x="0" y="475"/>
                      </a:cubicBezTo>
                      <a:lnTo>
                        <a:pt x="2295" y="475"/>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20"/>
                <p:cNvSpPr>
                  <a:spLocks/>
                </p:cNvSpPr>
                <p:nvPr/>
              </p:nvSpPr>
              <p:spPr bwMode="auto">
                <a:xfrm>
                  <a:off x="2266423" y="-499352"/>
                  <a:ext cx="1567204" cy="777752"/>
                </a:xfrm>
                <a:custGeom>
                  <a:avLst/>
                  <a:gdLst>
                    <a:gd name="T0" fmla="*/ 0 w 1591"/>
                    <a:gd name="T1" fmla="*/ 0 h 1606"/>
                    <a:gd name="T2" fmla="*/ 0 w 1591"/>
                    <a:gd name="T3" fmla="*/ 1606 h 1606"/>
                    <a:gd name="T4" fmla="*/ 1331 w 1591"/>
                    <a:gd name="T5" fmla="*/ 1606 h 1606"/>
                    <a:gd name="T6" fmla="*/ 1591 w 1591"/>
                    <a:gd name="T7" fmla="*/ 1346 h 1606"/>
                    <a:gd name="T8" fmla="*/ 1591 w 1591"/>
                    <a:gd name="T9" fmla="*/ 0 h 1606"/>
                    <a:gd name="T10" fmla="*/ 0 w 1591"/>
                    <a:gd name="T11" fmla="*/ 0 h 1606"/>
                  </a:gdLst>
                  <a:ahLst/>
                  <a:cxnLst>
                    <a:cxn ang="0">
                      <a:pos x="T0" y="T1"/>
                    </a:cxn>
                    <a:cxn ang="0">
                      <a:pos x="T2" y="T3"/>
                    </a:cxn>
                    <a:cxn ang="0">
                      <a:pos x="T4" y="T5"/>
                    </a:cxn>
                    <a:cxn ang="0">
                      <a:pos x="T6" y="T7"/>
                    </a:cxn>
                    <a:cxn ang="0">
                      <a:pos x="T8" y="T9"/>
                    </a:cxn>
                    <a:cxn ang="0">
                      <a:pos x="T10" y="T11"/>
                    </a:cxn>
                  </a:cxnLst>
                  <a:rect l="0" t="0" r="r" b="b"/>
                  <a:pathLst>
                    <a:path w="1591" h="1606">
                      <a:moveTo>
                        <a:pt x="0" y="0"/>
                      </a:moveTo>
                      <a:cubicBezTo>
                        <a:pt x="0" y="1606"/>
                        <a:pt x="0" y="1606"/>
                        <a:pt x="0" y="1606"/>
                      </a:cubicBezTo>
                      <a:cubicBezTo>
                        <a:pt x="1331" y="1606"/>
                        <a:pt x="1331" y="1606"/>
                        <a:pt x="1331" y="1606"/>
                      </a:cubicBezTo>
                      <a:cubicBezTo>
                        <a:pt x="1469" y="1606"/>
                        <a:pt x="1591" y="1484"/>
                        <a:pt x="1591" y="1346"/>
                      </a:cubicBezTo>
                      <a:cubicBezTo>
                        <a:pt x="1591" y="0"/>
                        <a:pt x="1591" y="0"/>
                        <a:pt x="1591" y="0"/>
                      </a:cubicBezTo>
                      <a:lnTo>
                        <a:pt x="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7" name="Rectangle 54"/>
              <p:cNvSpPr>
                <a:spLocks noChangeArrowheads="1"/>
              </p:cNvSpPr>
              <p:nvPr/>
            </p:nvSpPr>
            <p:spPr bwMode="auto">
              <a:xfrm>
                <a:off x="5685016" y="1434638"/>
                <a:ext cx="1349866" cy="6968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46304" tIns="91440" rIns="146304" bIns="914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9">
                  <a:lnSpc>
                    <a:spcPct val="90000"/>
                  </a:lnSpc>
                </a:pPr>
                <a:r>
                  <a:rPr lang="en-US" altLang="en-US" dirty="0" smtClean="0">
                    <a:gradFill>
                      <a:gsLst>
                        <a:gs pos="2655">
                          <a:schemeClr val="tx1"/>
                        </a:gs>
                        <a:gs pos="31000">
                          <a:schemeClr val="tx1"/>
                        </a:gs>
                      </a:gsLst>
                      <a:lin ang="5400000" scaled="0"/>
                    </a:gradFill>
                    <a:latin typeface="+mn-lt"/>
                  </a:rPr>
                  <a:t>SQL-A website</a:t>
                </a:r>
                <a:endParaRPr lang="en-US" altLang="en-US" sz="1400" dirty="0">
                  <a:gradFill>
                    <a:gsLst>
                      <a:gs pos="2655">
                        <a:schemeClr val="tx1"/>
                      </a:gs>
                      <a:gs pos="31000">
                        <a:schemeClr val="tx1"/>
                      </a:gs>
                    </a:gsLst>
                    <a:lin ang="5400000" scaled="0"/>
                  </a:gradFill>
                  <a:latin typeface="+mn-lt"/>
                </a:endParaRPr>
              </a:p>
            </p:txBody>
          </p:sp>
          <p:sp>
            <p:nvSpPr>
              <p:cNvPr id="59" name="Rectangle 56"/>
              <p:cNvSpPr>
                <a:spLocks noChangeArrowheads="1"/>
              </p:cNvSpPr>
              <p:nvPr/>
            </p:nvSpPr>
            <p:spPr bwMode="auto">
              <a:xfrm>
                <a:off x="5685016" y="2040016"/>
                <a:ext cx="1092740" cy="1278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146304" tIns="0" rIns="146304" bIns="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9"/>
                <a:r>
                  <a:rPr lang="en-US" altLang="en-US" sz="900" dirty="0">
                    <a:gradFill>
                      <a:gsLst>
                        <a:gs pos="2655">
                          <a:schemeClr val="tx1"/>
                        </a:gs>
                        <a:gs pos="31000">
                          <a:schemeClr val="tx1"/>
                        </a:gs>
                      </a:gsLst>
                      <a:lin ang="5400000" scaled="0"/>
                    </a:gradFill>
                    <a:latin typeface="+mn-lt"/>
                  </a:rPr>
                  <a:t>[SQL CONFIG] VM (2x)</a:t>
                </a:r>
                <a:endParaRPr lang="en-US" altLang="en-US" sz="2000" dirty="0">
                  <a:gradFill>
                    <a:gsLst>
                      <a:gs pos="2655">
                        <a:schemeClr val="tx1"/>
                      </a:gs>
                      <a:gs pos="31000">
                        <a:schemeClr val="tx1"/>
                      </a:gs>
                    </a:gsLst>
                    <a:lin ang="5400000" scaled="0"/>
                  </a:gradFill>
                  <a:latin typeface="+mn-lt"/>
                </a:endParaRPr>
              </a:p>
            </p:txBody>
          </p:sp>
          <p:sp>
            <p:nvSpPr>
              <p:cNvPr id="81" name="Rectangle 56"/>
              <p:cNvSpPr>
                <a:spLocks noChangeArrowheads="1"/>
              </p:cNvSpPr>
              <p:nvPr/>
            </p:nvSpPr>
            <p:spPr bwMode="auto">
              <a:xfrm>
                <a:off x="5685016" y="1181629"/>
                <a:ext cx="1243193" cy="21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146304" tIns="0" rIns="146304" bIns="0" numCol="1" anchor="t" anchorCtr="0" compatLnSpc="1">
                <a:prstTxWarp prst="textNoShape">
                  <a:avLst/>
                </a:prstTxWarp>
                <a:noAutofit/>
              </a:bodyPr>
              <a:lstStyle/>
              <a:p>
                <a:pPr defTabSz="914049" eaLnBrk="0" fontAlgn="base" hangingPunct="0">
                  <a:spcBef>
                    <a:spcPct val="0"/>
                  </a:spcBef>
                  <a:spcAft>
                    <a:spcPct val="0"/>
                  </a:spcAft>
                </a:pPr>
                <a:r>
                  <a:rPr lang="en-US" altLang="en-US" sz="1100" dirty="0">
                    <a:gradFill>
                      <a:gsLst>
                        <a:gs pos="2655">
                          <a:schemeClr val="tx1"/>
                        </a:gs>
                        <a:gs pos="31000">
                          <a:schemeClr val="tx1"/>
                        </a:gs>
                      </a:gsLst>
                      <a:lin ang="5400000" scaled="0"/>
                    </a:gradFill>
                  </a:rPr>
                  <a:t>ARM </a:t>
                </a:r>
                <a:r>
                  <a:rPr lang="en-US" altLang="en-US" sz="1100" dirty="0" smtClean="0">
                    <a:gradFill>
                      <a:gsLst>
                        <a:gs pos="2655">
                          <a:schemeClr val="tx1"/>
                        </a:gs>
                        <a:gs pos="31000">
                          <a:schemeClr val="tx1"/>
                        </a:gs>
                      </a:gsLst>
                      <a:lin ang="5400000" scaled="0"/>
                    </a:gradFill>
                  </a:rPr>
                  <a:t>template</a:t>
                </a:r>
                <a:endParaRPr lang="en-US" altLang="en-US" sz="1100" dirty="0">
                  <a:gradFill>
                    <a:gsLst>
                      <a:gs pos="2655">
                        <a:schemeClr val="tx1"/>
                      </a:gs>
                      <a:gs pos="31000">
                        <a:schemeClr val="tx1"/>
                      </a:gs>
                    </a:gsLst>
                    <a:lin ang="5400000" scaled="0"/>
                  </a:gradFill>
                </a:endParaRPr>
              </a:p>
            </p:txBody>
          </p:sp>
        </p:grpSp>
        <p:grpSp>
          <p:nvGrpSpPr>
            <p:cNvPr id="10" name="Group 111"/>
            <p:cNvGrpSpPr/>
            <p:nvPr/>
          </p:nvGrpSpPr>
          <p:grpSpPr>
            <a:xfrm flipH="1">
              <a:off x="6258813" y="2481981"/>
              <a:ext cx="2182110" cy="1881534"/>
              <a:chOff x="8917449" y="2553460"/>
              <a:chExt cx="2413095" cy="1881534"/>
            </a:xfrm>
          </p:grpSpPr>
          <p:sp>
            <p:nvSpPr>
              <p:cNvPr id="113"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defTabSz="914049"/>
                <a:endParaRPr lang="en-US" dirty="0">
                  <a:solidFill>
                    <a:srgbClr val="00B0F0"/>
                  </a:solidFill>
                </a:endParaRPr>
              </a:p>
            </p:txBody>
          </p:sp>
          <p:sp>
            <p:nvSpPr>
              <p:cNvPr id="114" name="Oval 65"/>
              <p:cNvSpPr>
                <a:spLocks noChangeArrowheads="1"/>
              </p:cNvSpPr>
              <p:nvPr/>
            </p:nvSpPr>
            <p:spPr bwMode="auto">
              <a:xfrm>
                <a:off x="8917449" y="2553460"/>
                <a:ext cx="161791" cy="147317"/>
              </a:xfrm>
              <a:prstGeom prst="ellipse">
                <a:avLst/>
              </a:prstGeom>
              <a:solidFill>
                <a:schemeClr val="tx1"/>
              </a:solidFill>
              <a:ln>
                <a:noFill/>
              </a:ln>
              <a:extLst/>
            </p:spPr>
            <p:txBody>
              <a:bodyPr vert="horz" wrap="square" lIns="93247" tIns="46623" rIns="93247" bIns="46623" numCol="1" anchor="t" anchorCtr="0" compatLnSpc="1">
                <a:prstTxWarp prst="textNoShape">
                  <a:avLst/>
                </a:prstTxWarp>
              </a:bodyPr>
              <a:lstStyle/>
              <a:p>
                <a:pPr defTabSz="914049"/>
                <a:endParaRPr lang="en-US" dirty="0">
                  <a:solidFill>
                    <a:srgbClr val="00B0F0"/>
                  </a:solidFill>
                </a:endParaRPr>
              </a:p>
            </p:txBody>
          </p:sp>
          <p:sp>
            <p:nvSpPr>
              <p:cNvPr id="115"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defTabSz="914049"/>
                <a:endParaRPr lang="en-US" dirty="0">
                  <a:solidFill>
                    <a:srgbClr val="00B0F0"/>
                  </a:solidFill>
                </a:endParaRPr>
              </a:p>
            </p:txBody>
          </p:sp>
        </p:grpSp>
        <p:grpSp>
          <p:nvGrpSpPr>
            <p:cNvPr id="11" name="Group 126"/>
            <p:cNvGrpSpPr/>
            <p:nvPr/>
          </p:nvGrpSpPr>
          <p:grpSpPr>
            <a:xfrm>
              <a:off x="5212397" y="4497719"/>
              <a:ext cx="2011680" cy="1097280"/>
              <a:chOff x="5339098" y="4572446"/>
              <a:chExt cx="2011680" cy="1097280"/>
            </a:xfrm>
          </p:grpSpPr>
          <p:sp>
            <p:nvSpPr>
              <p:cNvPr id="5" name="Freeform 5"/>
              <p:cNvSpPr>
                <a:spLocks/>
              </p:cNvSpPr>
              <p:nvPr/>
            </p:nvSpPr>
            <p:spPr bwMode="auto">
              <a:xfrm>
                <a:off x="5339098" y="4572446"/>
                <a:ext cx="2011680" cy="1097280"/>
              </a:xfrm>
              <a:prstGeom prst="rect">
                <a:avLst/>
              </a:prstGeom>
              <a:solidFill>
                <a:schemeClr val="accent2"/>
              </a:solidFill>
              <a:ln w="9525">
                <a:noFill/>
                <a:round/>
                <a:headEnd/>
                <a:tailEnd/>
              </a:ln>
              <a:extLst/>
            </p:spPr>
            <p:txBody>
              <a:bodyPr vert="horz" wrap="square" lIns="146304" tIns="91440" rIns="146304" bIns="91440" numCol="1" anchor="t" anchorCtr="0" compatLnSpc="1">
                <a:prstTxWarp prst="textNoShape">
                  <a:avLst/>
                </a:prstTxWarp>
              </a:bodyPr>
              <a:lstStyle/>
              <a:p>
                <a:pPr defTabSz="914049">
                  <a:lnSpc>
                    <a:spcPct val="90000"/>
                  </a:lnSpc>
                </a:pPr>
                <a:r>
                  <a:rPr lang="en-US" altLang="en-US" dirty="0" smtClean="0">
                    <a:gradFill>
                      <a:gsLst>
                        <a:gs pos="20000">
                          <a:schemeClr val="bg1"/>
                        </a:gs>
                        <a:gs pos="42000">
                          <a:schemeClr val="bg1"/>
                        </a:gs>
                      </a:gsLst>
                      <a:lin ang="5400000" scaled="0"/>
                    </a:gradFill>
                  </a:rPr>
                  <a:t>SQL-A</a:t>
                </a:r>
                <a:endParaRPr lang="en-US" altLang="en-US" dirty="0">
                  <a:gradFill>
                    <a:gsLst>
                      <a:gs pos="20000">
                        <a:schemeClr val="bg1"/>
                      </a:gs>
                      <a:gs pos="42000">
                        <a:schemeClr val="bg1"/>
                      </a:gs>
                    </a:gsLst>
                    <a:lin ang="5400000" scaled="0"/>
                  </a:gradFill>
                </a:endParaRPr>
              </a:p>
            </p:txBody>
          </p:sp>
          <p:sp>
            <p:nvSpPr>
              <p:cNvPr id="116" name="Freeform 30"/>
              <p:cNvSpPr>
                <a:spLocks noEditPoints="1"/>
              </p:cNvSpPr>
              <p:nvPr/>
            </p:nvSpPr>
            <p:spPr bwMode="auto">
              <a:xfrm>
                <a:off x="6087369" y="4963660"/>
                <a:ext cx="515139" cy="56959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91440" tIns="228600" rIns="91440" bIns="45720" numCol="1" anchor="t" anchorCtr="0" compatLnSpc="1">
                <a:prstTxWarp prst="textNoShape">
                  <a:avLst/>
                </a:prstTxWarp>
              </a:bodyPr>
              <a:lstStyle/>
              <a:p>
                <a:pPr algn="ctr" defTabSz="896175">
                  <a:lnSpc>
                    <a:spcPct val="90000"/>
                  </a:lnSpc>
                </a:pPr>
                <a:r>
                  <a:rPr lang="en-US" dirty="0" smtClean="0">
                    <a:gradFill>
                      <a:gsLst>
                        <a:gs pos="76250">
                          <a:schemeClr val="tx1"/>
                        </a:gs>
                        <a:gs pos="35000">
                          <a:schemeClr val="tx1"/>
                        </a:gs>
                      </a:gsLst>
                      <a:lin ang="5400000" scaled="1"/>
                    </a:gradFill>
                    <a:latin typeface="Segoe UI Semibold" panose="020B0702040204020203" pitchFamily="34" charset="0"/>
                    <a:cs typeface="Segoe UI Semibold" panose="020B0702040204020203" pitchFamily="34" charset="0"/>
                  </a:rPr>
                  <a:t>DB</a:t>
                </a:r>
                <a:endParaRPr lang="en-US" dirty="0">
                  <a:gradFill>
                    <a:gsLst>
                      <a:gs pos="76250">
                        <a:schemeClr val="tx1"/>
                      </a:gs>
                      <a:gs pos="35000">
                        <a:schemeClr val="tx1"/>
                      </a:gs>
                    </a:gsLst>
                    <a:lin ang="5400000" scaled="1"/>
                  </a:gradFill>
                  <a:latin typeface="Segoe UI Semibold" panose="020B0702040204020203" pitchFamily="34" charset="0"/>
                  <a:cs typeface="Segoe UI Semibold" panose="020B0702040204020203" pitchFamily="34" charset="0"/>
                </a:endParaRPr>
              </a:p>
            </p:txBody>
          </p:sp>
        </p:grpSp>
        <p:grpSp>
          <p:nvGrpSpPr>
            <p:cNvPr id="12" name="Group 127"/>
            <p:cNvGrpSpPr/>
            <p:nvPr/>
          </p:nvGrpSpPr>
          <p:grpSpPr>
            <a:xfrm>
              <a:off x="7651059" y="4497719"/>
              <a:ext cx="2011680" cy="1097280"/>
              <a:chOff x="7651059" y="4572446"/>
              <a:chExt cx="2011680" cy="1097280"/>
            </a:xfrm>
          </p:grpSpPr>
          <p:sp>
            <p:nvSpPr>
              <p:cNvPr id="20" name="Freeform 17"/>
              <p:cNvSpPr>
                <a:spLocks/>
              </p:cNvSpPr>
              <p:nvPr/>
            </p:nvSpPr>
            <p:spPr bwMode="auto">
              <a:xfrm>
                <a:off x="7651059" y="4572446"/>
                <a:ext cx="2011680" cy="1097280"/>
              </a:xfrm>
              <a:prstGeom prst="rect">
                <a:avLst/>
              </a:prstGeom>
              <a:solidFill>
                <a:schemeClr val="accent2"/>
              </a:solidFill>
              <a:ln w="9525">
                <a:noFill/>
                <a:round/>
                <a:headEnd/>
                <a:tailEnd/>
              </a:ln>
              <a:extLst/>
            </p:spPr>
            <p:txBody>
              <a:bodyPr vert="horz" wrap="square" lIns="146304" tIns="91440" rIns="146304" bIns="91440" numCol="1" anchor="t" anchorCtr="0" compatLnSpc="1">
                <a:prstTxWarp prst="textNoShape">
                  <a:avLst/>
                </a:prstTxWarp>
              </a:bodyPr>
              <a:lstStyle/>
              <a:p>
                <a:pPr defTabSz="914049">
                  <a:lnSpc>
                    <a:spcPct val="90000"/>
                  </a:lnSpc>
                </a:pPr>
                <a:r>
                  <a:rPr lang="en-US" altLang="en-US" dirty="0">
                    <a:gradFill>
                      <a:gsLst>
                        <a:gs pos="20000">
                          <a:schemeClr val="bg1"/>
                        </a:gs>
                        <a:gs pos="42000">
                          <a:schemeClr val="bg1"/>
                        </a:gs>
                      </a:gsLst>
                      <a:lin ang="5400000" scaled="0"/>
                    </a:gradFill>
                  </a:rPr>
                  <a:t>Website</a:t>
                </a:r>
              </a:p>
            </p:txBody>
          </p:sp>
          <p:grpSp>
            <p:nvGrpSpPr>
              <p:cNvPr id="13" name="Group 119"/>
              <p:cNvGrpSpPr/>
              <p:nvPr/>
            </p:nvGrpSpPr>
            <p:grpSpPr>
              <a:xfrm>
                <a:off x="8306911" y="4960164"/>
                <a:ext cx="572863" cy="573091"/>
                <a:chOff x="8468374" y="4972864"/>
                <a:chExt cx="572863" cy="573091"/>
              </a:xfrm>
            </p:grpSpPr>
            <p:sp>
              <p:nvSpPr>
                <p:cNvPr id="118" name="Oval 117"/>
                <p:cNvSpPr/>
                <p:nvPr/>
              </p:nvSpPr>
              <p:spPr bwMode="auto">
                <a:xfrm>
                  <a:off x="8481219" y="4985823"/>
                  <a:ext cx="547173" cy="54717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34"/>
                <p:cNvSpPr>
                  <a:spLocks noEditPoints="1"/>
                </p:cNvSpPr>
                <p:nvPr/>
              </p:nvSpPr>
              <p:spPr bwMode="auto">
                <a:xfrm>
                  <a:off x="8468374" y="4972864"/>
                  <a:ext cx="572863" cy="573091"/>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4" name="Group 128"/>
            <p:cNvGrpSpPr/>
            <p:nvPr/>
          </p:nvGrpSpPr>
          <p:grpSpPr>
            <a:xfrm>
              <a:off x="9849942" y="4399857"/>
              <a:ext cx="2124758" cy="1195142"/>
              <a:chOff x="9849942" y="4474584"/>
              <a:chExt cx="2124758" cy="1195142"/>
            </a:xfrm>
          </p:grpSpPr>
          <p:sp>
            <p:nvSpPr>
              <p:cNvPr id="35" name="Freeform 32"/>
              <p:cNvSpPr>
                <a:spLocks/>
              </p:cNvSpPr>
              <p:nvPr/>
            </p:nvSpPr>
            <p:spPr bwMode="auto">
              <a:xfrm>
                <a:off x="9849942" y="4474584"/>
                <a:ext cx="2011680" cy="1097280"/>
              </a:xfrm>
              <a:prstGeom prst="rect">
                <a:avLst/>
              </a:prstGeom>
              <a:solidFill>
                <a:schemeClr val="accent2">
                  <a:lumMod val="50000"/>
                </a:schemeClr>
              </a:solidFill>
              <a:ln w="9525">
                <a:noFill/>
                <a:round/>
                <a:headEnd/>
                <a:tailEnd/>
              </a:ln>
              <a:extLst/>
            </p:spPr>
            <p:txBody>
              <a:bodyPr vert="horz" wrap="square" lIns="93247" tIns="46623" rIns="93247" bIns="46623" numCol="1" anchor="t" anchorCtr="0" compatLnSpc="1">
                <a:prstTxWarp prst="textNoShape">
                  <a:avLst/>
                </a:prstTxWarp>
              </a:bodyPr>
              <a:lstStyle/>
              <a:p>
                <a:pPr defTabSz="914049"/>
                <a:endParaRPr lang="en-US" dirty="0">
                  <a:solidFill>
                    <a:srgbClr val="00B0F0"/>
                  </a:solidFill>
                </a:endParaRPr>
              </a:p>
            </p:txBody>
          </p:sp>
          <p:sp>
            <p:nvSpPr>
              <p:cNvPr id="37" name="Freeform 34"/>
              <p:cNvSpPr>
                <a:spLocks/>
              </p:cNvSpPr>
              <p:nvPr/>
            </p:nvSpPr>
            <p:spPr bwMode="auto">
              <a:xfrm>
                <a:off x="9963020" y="4572446"/>
                <a:ext cx="2011680" cy="1097280"/>
              </a:xfrm>
              <a:prstGeom prst="rect">
                <a:avLst/>
              </a:prstGeom>
              <a:solidFill>
                <a:schemeClr val="accent2"/>
              </a:solidFill>
              <a:ln w="9525">
                <a:noFill/>
                <a:round/>
                <a:headEnd/>
                <a:tailEnd/>
              </a:ln>
              <a:extLst/>
            </p:spPr>
            <p:txBody>
              <a:bodyPr vert="horz" wrap="square" lIns="146304" tIns="91440" rIns="146304" bIns="91440" numCol="1" anchor="t" anchorCtr="0" compatLnSpc="1">
                <a:prstTxWarp prst="textNoShape">
                  <a:avLst/>
                </a:prstTxWarp>
              </a:bodyPr>
              <a:lstStyle/>
              <a:p>
                <a:pPr defTabSz="914049">
                  <a:lnSpc>
                    <a:spcPct val="90000"/>
                  </a:lnSpc>
                </a:pPr>
                <a:r>
                  <a:rPr lang="en-US" altLang="en-US" dirty="0" smtClean="0">
                    <a:gradFill>
                      <a:gsLst>
                        <a:gs pos="20000">
                          <a:schemeClr val="bg1"/>
                        </a:gs>
                        <a:gs pos="42000">
                          <a:schemeClr val="bg1"/>
                        </a:gs>
                      </a:gsLst>
                      <a:lin ang="5400000" scaled="0"/>
                    </a:gradFill>
                  </a:rPr>
                  <a:t>Virtual Machines</a:t>
                </a:r>
                <a:endParaRPr lang="en-US" altLang="en-US" dirty="0">
                  <a:gradFill>
                    <a:gsLst>
                      <a:gs pos="20000">
                        <a:schemeClr val="bg1"/>
                      </a:gs>
                      <a:gs pos="42000">
                        <a:schemeClr val="bg1"/>
                      </a:gs>
                    </a:gsLst>
                    <a:lin ang="5400000" scaled="0"/>
                  </a:gradFill>
                </a:endParaRPr>
              </a:p>
            </p:txBody>
          </p:sp>
          <p:grpSp>
            <p:nvGrpSpPr>
              <p:cNvPr id="15" name="Group 124"/>
              <p:cNvGrpSpPr/>
              <p:nvPr/>
            </p:nvGrpSpPr>
            <p:grpSpPr>
              <a:xfrm>
                <a:off x="10624907" y="4945090"/>
                <a:ext cx="687905" cy="569595"/>
                <a:chOff x="10786370" y="4957790"/>
                <a:chExt cx="687905" cy="569595"/>
              </a:xfrm>
            </p:grpSpPr>
            <p:sp>
              <p:nvSpPr>
                <p:cNvPr id="124" name="Rectangle 123"/>
                <p:cNvSpPr/>
                <p:nvPr/>
              </p:nvSpPr>
              <p:spPr bwMode="auto">
                <a:xfrm>
                  <a:off x="10797540" y="4975860"/>
                  <a:ext cx="662940" cy="396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22"/>
                <p:cNvGrpSpPr/>
                <p:nvPr/>
              </p:nvGrpSpPr>
              <p:grpSpPr>
                <a:xfrm>
                  <a:off x="10786370" y="4957790"/>
                  <a:ext cx="687905" cy="569595"/>
                  <a:chOff x="9052570" y="4976360"/>
                  <a:chExt cx="569133" cy="471250"/>
                </a:xfrm>
              </p:grpSpPr>
              <p:sp>
                <p:nvSpPr>
                  <p:cNvPr id="121" name="Freeform 38"/>
                  <p:cNvSpPr>
                    <a:spLocks noEditPoints="1"/>
                  </p:cNvSpPr>
                  <p:nvPr/>
                </p:nvSpPr>
                <p:spPr bwMode="auto">
                  <a:xfrm>
                    <a:off x="9236023" y="5030254"/>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42"/>
                  <p:cNvSpPr>
                    <a:spLocks noEditPoints="1"/>
                  </p:cNvSpPr>
                  <p:nvPr/>
                </p:nvSpPr>
                <p:spPr bwMode="auto">
                  <a:xfrm>
                    <a:off x="9052570" y="4976360"/>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grpSp>
        <p:sp>
          <p:nvSpPr>
            <p:cNvPr id="126" name="Freeform 69"/>
            <p:cNvSpPr>
              <a:spLocks/>
            </p:cNvSpPr>
            <p:nvPr/>
          </p:nvSpPr>
          <p:spPr bwMode="auto">
            <a:xfrm>
              <a:off x="10253270" y="3597374"/>
              <a:ext cx="1672972" cy="457200"/>
            </a:xfrm>
            <a:prstGeom prst="rect">
              <a:avLst/>
            </a:prstGeom>
            <a:solidFill>
              <a:srgbClr val="0075C9"/>
            </a:solidFill>
            <a:ln w="9525">
              <a:noFill/>
              <a:round/>
              <a:headEnd/>
              <a:tailEnd/>
            </a:ln>
            <a:extLst/>
          </p:spPr>
          <p:txBody>
            <a:bodyPr vert="horz" wrap="square" lIns="146304" tIns="91440" rIns="146304" bIns="91440" numCol="1" anchor="t" anchorCtr="0" compatLnSpc="1">
              <a:prstTxWarp prst="textNoShape">
                <a:avLst/>
              </a:prstTxWarp>
              <a:noAutofit/>
            </a:bodyPr>
            <a:lstStyle/>
            <a:p>
              <a:pPr algn="ctr" defTabSz="914049"/>
              <a:r>
                <a:rPr lang="en-US" altLang="en-US" sz="1400" b="1" dirty="0" smtClean="0">
                  <a:solidFill>
                    <a:srgbClr val="FFFFFF"/>
                  </a:solidFill>
                  <a:latin typeface="Segoe UI Semibold" panose="020B0702040204020203" pitchFamily="34" charset="0"/>
                </a:rPr>
                <a:t>Depends on SQL</a:t>
              </a:r>
              <a:endParaRPr lang="en-US" altLang="en-US" sz="3500" dirty="0">
                <a:solidFill>
                  <a:srgbClr val="00B0F0"/>
                </a:solidFill>
              </a:endParaRPr>
            </a:p>
          </p:txBody>
        </p:sp>
        <p:sp>
          <p:nvSpPr>
            <p:cNvPr id="75" name="Oval 72"/>
            <p:cNvSpPr>
              <a:spLocks noChangeArrowheads="1"/>
            </p:cNvSpPr>
            <p:nvPr/>
          </p:nvSpPr>
          <p:spPr bwMode="auto">
            <a:xfrm>
              <a:off x="6145388" y="5521340"/>
              <a:ext cx="145699" cy="147317"/>
            </a:xfrm>
            <a:prstGeom prst="ellipse">
              <a:avLst/>
            </a:prstGeom>
            <a:solidFill>
              <a:schemeClr val="tx1"/>
            </a:solidFill>
            <a:ln>
              <a:noFill/>
            </a:ln>
            <a:extLst/>
          </p:spPr>
          <p:txBody>
            <a:bodyPr vert="horz" wrap="square" lIns="93247" tIns="46623" rIns="93247" bIns="46623" numCol="1" anchor="t" anchorCtr="0" compatLnSpc="1">
              <a:prstTxWarp prst="textNoShape">
                <a:avLst/>
              </a:prstTxWarp>
            </a:bodyPr>
            <a:lstStyle/>
            <a:p>
              <a:pPr defTabSz="914049"/>
              <a:endParaRPr lang="en-US" dirty="0">
                <a:solidFill>
                  <a:srgbClr val="00B0F0"/>
                </a:solidFill>
              </a:endParaRPr>
            </a:p>
          </p:txBody>
        </p:sp>
        <p:grpSp>
          <p:nvGrpSpPr>
            <p:cNvPr id="17" name="Group 129"/>
            <p:cNvGrpSpPr/>
            <p:nvPr/>
          </p:nvGrpSpPr>
          <p:grpSpPr>
            <a:xfrm>
              <a:off x="6191250" y="5615492"/>
              <a:ext cx="2537188" cy="807818"/>
              <a:chOff x="6038411" y="5937156"/>
              <a:chExt cx="2537188" cy="807818"/>
            </a:xfrm>
            <a:solidFill>
              <a:schemeClr val="tx1"/>
            </a:solidFill>
          </p:grpSpPr>
          <p:sp>
            <p:nvSpPr>
              <p:cNvPr id="74" name="Freeform 71"/>
              <p:cNvSpPr>
                <a:spLocks/>
              </p:cNvSpPr>
              <p:nvPr/>
            </p:nvSpPr>
            <p:spPr bwMode="auto">
              <a:xfrm>
                <a:off x="6038411" y="5937156"/>
                <a:ext cx="2477336" cy="807818"/>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049"/>
                <a:endParaRPr lang="en-US" dirty="0">
                  <a:solidFill>
                    <a:srgbClr val="00B0F0"/>
                  </a:solidFill>
                </a:endParaRPr>
              </a:p>
            </p:txBody>
          </p:sp>
          <p:sp>
            <p:nvSpPr>
              <p:cNvPr id="76" name="Freeform 73"/>
              <p:cNvSpPr>
                <a:spLocks/>
              </p:cNvSpPr>
              <p:nvPr/>
            </p:nvSpPr>
            <p:spPr bwMode="auto">
              <a:xfrm>
                <a:off x="8420187" y="6001900"/>
                <a:ext cx="155412" cy="132748"/>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049"/>
                <a:endParaRPr lang="en-US" dirty="0">
                  <a:solidFill>
                    <a:srgbClr val="00B0F0"/>
                  </a:solidFill>
                </a:endParaRPr>
              </a:p>
            </p:txBody>
          </p:sp>
        </p:grpSp>
        <p:sp>
          <p:nvSpPr>
            <p:cNvPr id="77" name="Freeform 74"/>
            <p:cNvSpPr>
              <a:spLocks/>
            </p:cNvSpPr>
            <p:nvPr/>
          </p:nvSpPr>
          <p:spPr bwMode="auto">
            <a:xfrm>
              <a:off x="6488003" y="6201220"/>
              <a:ext cx="1827618" cy="400110"/>
            </a:xfrm>
            <a:prstGeom prst="rect">
              <a:avLst/>
            </a:prstGeom>
            <a:solidFill>
              <a:srgbClr val="0075C9"/>
            </a:solidFill>
            <a:ln w="9525">
              <a:noFill/>
              <a:round/>
              <a:headEnd/>
              <a:tailEnd/>
            </a:ln>
            <a:extLst/>
          </p:spPr>
          <p:txBody>
            <a:bodyPr vert="horz" wrap="square" lIns="146304" tIns="91440" rIns="146304" bIns="91440" numCol="1" anchor="t" anchorCtr="0" compatLnSpc="1">
              <a:prstTxWarp prst="textNoShape">
                <a:avLst/>
              </a:prstTxWarp>
              <a:noAutofit/>
            </a:bodyPr>
            <a:lstStyle/>
            <a:p>
              <a:pPr algn="ctr" defTabSz="914049"/>
              <a:r>
                <a:rPr lang="en-US" sz="1400" b="1" dirty="0" smtClean="0">
                  <a:solidFill>
                    <a:srgbClr val="FFFFFF"/>
                  </a:solidFill>
                  <a:latin typeface="Segoe UI Semibold" panose="020B0702040204020203" pitchFamily="34" charset="0"/>
                </a:rPr>
                <a:t>SQL configuration</a:t>
              </a:r>
              <a:endParaRPr lang="en-US" sz="1400" b="1" dirty="0">
                <a:solidFill>
                  <a:srgbClr val="FFFFFF"/>
                </a:solidFill>
                <a:latin typeface="Segoe UI Semibold" panose="020B0702040204020203" pitchFamily="34" charset="0"/>
              </a:endParaRPr>
            </a:p>
          </p:txBody>
        </p:sp>
      </p:grpSp>
    </p:spTree>
    <p:extLst>
      <p:ext uri="{BB962C8B-B14F-4D97-AF65-F5344CB8AC3E}">
        <p14:creationId xmlns:p14="http://schemas.microsoft.com/office/powerpoint/2010/main" xmlns="" val="63846359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1" y="530097"/>
            <a:ext cx="10972800" cy="761891"/>
          </a:xfrm>
        </p:spPr>
        <p:txBody>
          <a:bodyPr/>
          <a:lstStyle/>
          <a:p>
            <a:r>
              <a:rPr lang="en-US" b="0" dirty="0" smtClean="0">
                <a:solidFill>
                  <a:schemeClr val="tx1"/>
                </a:solidFill>
                <a:latin typeface="Segoe UI Light" panose="020B0502040204020203" pitchFamily="34" charset="0"/>
                <a:cs typeface="Segoe UI Light" panose="020B0502040204020203" pitchFamily="34" charset="0"/>
              </a:rPr>
              <a:t>JSON files—simpler than they look</a:t>
            </a:r>
            <a:r>
              <a:rPr lang="en-US" dirty="0" smtClean="0">
                <a:latin typeface="Segoe UI Semibold" panose="020B0702040204020203" pitchFamily="34" charset="0"/>
                <a:cs typeface="Segoe UI Semibold" panose="020B0702040204020203" pitchFamily="34" charset="0"/>
              </a:rPr>
              <a:t/>
            </a:r>
            <a:br>
              <a:rPr lang="en-US" dirty="0" smtClean="0">
                <a:latin typeface="Segoe UI Semibold" panose="020B0702040204020203" pitchFamily="34" charset="0"/>
                <a:cs typeface="Segoe UI Semibold" panose="020B0702040204020203" pitchFamily="34" charset="0"/>
              </a:rPr>
            </a:br>
            <a:r>
              <a:rPr lang="en-US" sz="2353" b="0" dirty="0">
                <a:gradFill>
                  <a:gsLst>
                    <a:gs pos="2917">
                      <a:schemeClr val="tx1"/>
                    </a:gs>
                    <a:gs pos="30000">
                      <a:schemeClr val="tx1"/>
                    </a:gs>
                  </a:gsLst>
                  <a:lin ang="5400000" scaled="0"/>
                </a:gradFill>
                <a:latin typeface="Segoe UI" panose="020B0502040204020203" pitchFamily="34" charset="0"/>
              </a:rPr>
              <a:t>Schema, content version, parameters, variables, resources, and outputs</a:t>
            </a:r>
            <a:endParaRPr lang="en-US" sz="2353" b="0" dirty="0">
              <a:latin typeface="Segoe UI" panose="020B0502040204020203" pitchFamily="34" charset="0"/>
            </a:endParaRPr>
          </a:p>
        </p:txBody>
      </p:sp>
      <p:pic>
        <p:nvPicPr>
          <p:cNvPr id="4" name="Picture 3"/>
          <p:cNvPicPr>
            <a:picLocks noChangeAspect="1"/>
          </p:cNvPicPr>
          <p:nvPr/>
        </p:nvPicPr>
        <p:blipFill>
          <a:blip r:embed="rId3" cstate="print"/>
          <a:stretch>
            <a:fillRect/>
          </a:stretch>
        </p:blipFill>
        <p:spPr>
          <a:xfrm>
            <a:off x="472615" y="1893102"/>
            <a:ext cx="7595220" cy="3885455"/>
          </a:xfrm>
          <a:prstGeom prst="rect">
            <a:avLst/>
          </a:prstGeom>
          <a:ln>
            <a:solidFill>
              <a:schemeClr val="tx1"/>
            </a:solidFill>
          </a:ln>
        </p:spPr>
      </p:pic>
      <p:pic>
        <p:nvPicPr>
          <p:cNvPr id="5" name="Picture 4"/>
          <p:cNvPicPr>
            <a:picLocks noChangeAspect="1"/>
          </p:cNvPicPr>
          <p:nvPr/>
        </p:nvPicPr>
        <p:blipFill>
          <a:blip r:embed="rId4" cstate="print"/>
          <a:stretch>
            <a:fillRect/>
          </a:stretch>
        </p:blipFill>
        <p:spPr>
          <a:xfrm>
            <a:off x="1396230" y="3322646"/>
            <a:ext cx="5322511" cy="2129003"/>
          </a:xfrm>
          <a:prstGeom prst="rect">
            <a:avLst/>
          </a:prstGeom>
          <a:ln w="57150" cap="sq">
            <a:solidFill>
              <a:schemeClr val="tx1"/>
            </a:solidFill>
            <a:miter lim="800000"/>
          </a:ln>
        </p:spPr>
      </p:pic>
      <p:pic>
        <p:nvPicPr>
          <p:cNvPr id="6" name="Picture 5"/>
          <p:cNvPicPr>
            <a:picLocks noChangeAspect="1"/>
          </p:cNvPicPr>
          <p:nvPr/>
        </p:nvPicPr>
        <p:blipFill>
          <a:blip r:embed="rId5" cstate="print"/>
          <a:stretch>
            <a:fillRect/>
          </a:stretch>
        </p:blipFill>
        <p:spPr>
          <a:xfrm>
            <a:off x="664408" y="3404817"/>
            <a:ext cx="7713633" cy="480522"/>
          </a:xfrm>
          <a:prstGeom prst="rect">
            <a:avLst/>
          </a:prstGeom>
          <a:ln w="57150" cap="sq">
            <a:solidFill>
              <a:schemeClr val="tx1"/>
            </a:solidFill>
            <a:miter lim="800000"/>
          </a:ln>
        </p:spPr>
      </p:pic>
      <p:pic>
        <p:nvPicPr>
          <p:cNvPr id="7" name="Picture 6"/>
          <p:cNvPicPr>
            <a:picLocks noChangeAspect="1"/>
          </p:cNvPicPr>
          <p:nvPr/>
        </p:nvPicPr>
        <p:blipFill>
          <a:blip r:embed="rId6" cstate="print"/>
          <a:stretch>
            <a:fillRect/>
          </a:stretch>
        </p:blipFill>
        <p:spPr>
          <a:xfrm>
            <a:off x="886251" y="2222839"/>
            <a:ext cx="8214156" cy="3577315"/>
          </a:xfrm>
          <a:prstGeom prst="rect">
            <a:avLst/>
          </a:prstGeom>
          <a:ln w="57150" cap="sq">
            <a:solidFill>
              <a:schemeClr val="tx1"/>
            </a:solidFill>
            <a:miter lim="800000"/>
          </a:ln>
        </p:spPr>
      </p:pic>
      <p:pic>
        <p:nvPicPr>
          <p:cNvPr id="8" name="Picture 7"/>
          <p:cNvPicPr>
            <a:picLocks noChangeAspect="1"/>
          </p:cNvPicPr>
          <p:nvPr/>
        </p:nvPicPr>
        <p:blipFill>
          <a:blip r:embed="rId7" cstate="print"/>
          <a:stretch>
            <a:fillRect/>
          </a:stretch>
        </p:blipFill>
        <p:spPr>
          <a:xfrm>
            <a:off x="886253" y="2153220"/>
            <a:ext cx="7491787" cy="3974741"/>
          </a:xfrm>
          <a:prstGeom prst="rect">
            <a:avLst/>
          </a:prstGeom>
          <a:ln w="57150" cap="sq">
            <a:solidFill>
              <a:schemeClr val="tx1"/>
            </a:solidFill>
            <a:miter lim="800000"/>
          </a:ln>
        </p:spPr>
      </p:pic>
      <p:pic>
        <p:nvPicPr>
          <p:cNvPr id="9" name="Picture 8"/>
          <p:cNvPicPr>
            <a:picLocks noChangeAspect="1"/>
          </p:cNvPicPr>
          <p:nvPr/>
        </p:nvPicPr>
        <p:blipFill>
          <a:blip r:embed="rId8" cstate="print"/>
          <a:stretch>
            <a:fillRect/>
          </a:stretch>
        </p:blipFill>
        <p:spPr>
          <a:xfrm>
            <a:off x="1042860" y="1942616"/>
            <a:ext cx="5413339" cy="4444139"/>
          </a:xfrm>
          <a:prstGeom prst="rect">
            <a:avLst/>
          </a:prstGeom>
          <a:ln w="57150" cap="sq">
            <a:solidFill>
              <a:schemeClr val="tx1"/>
            </a:solidFill>
            <a:miter lim="800000"/>
          </a:ln>
        </p:spPr>
      </p:pic>
    </p:spTree>
    <p:extLst>
      <p:ext uri="{BB962C8B-B14F-4D97-AF65-F5344CB8AC3E}">
        <p14:creationId xmlns:p14="http://schemas.microsoft.com/office/powerpoint/2010/main" xmlns="" val="100299696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650" fill="hold"/>
                                        <p:tgtEl>
                                          <p:spTgt spid="6"/>
                                        </p:tgtEl>
                                        <p:attrNameLst>
                                          <p:attrName>ppt_w</p:attrName>
                                        </p:attrNameLst>
                                      </p:cBhvr>
                                      <p:tavLst>
                                        <p:tav tm="0">
                                          <p:val>
                                            <p:fltVal val="0"/>
                                          </p:val>
                                        </p:tav>
                                        <p:tav tm="100000">
                                          <p:val>
                                            <p:strVal val="#ppt_w"/>
                                          </p:val>
                                        </p:tav>
                                      </p:tavLst>
                                    </p:anim>
                                    <p:anim calcmode="lin" valueType="num">
                                      <p:cBhvr>
                                        <p:cTn id="8" dur="650" fill="hold"/>
                                        <p:tgtEl>
                                          <p:spTgt spid="6"/>
                                        </p:tgtEl>
                                        <p:attrNameLst>
                                          <p:attrName>ppt_h</p:attrName>
                                        </p:attrNameLst>
                                      </p:cBhvr>
                                      <p:tavLst>
                                        <p:tav tm="0">
                                          <p:val>
                                            <p:fltVal val="0"/>
                                          </p:val>
                                        </p:tav>
                                        <p:tav tm="100000">
                                          <p:val>
                                            <p:strVal val="#ppt_h"/>
                                          </p:val>
                                        </p:tav>
                                      </p:tavLst>
                                    </p:anim>
                                    <p:animEffect transition="in" filter="fade">
                                      <p:cBhvr>
                                        <p:cTn id="9" dur="65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200"/>
                                        <p:tgtEl>
                                          <p:spTgt spid="6"/>
                                        </p:tgtEl>
                                      </p:cBhvr>
                                    </p:animEffect>
                                    <p:set>
                                      <p:cBhvr>
                                        <p:cTn id="14" dur="1" fill="hold">
                                          <p:stCondLst>
                                            <p:cond delay="199"/>
                                          </p:stCondLst>
                                        </p:cTn>
                                        <p:tgtEl>
                                          <p:spTgt spid="6"/>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650" fill="hold"/>
                                        <p:tgtEl>
                                          <p:spTgt spid="7"/>
                                        </p:tgtEl>
                                        <p:attrNameLst>
                                          <p:attrName>ppt_w</p:attrName>
                                        </p:attrNameLst>
                                      </p:cBhvr>
                                      <p:tavLst>
                                        <p:tav tm="0">
                                          <p:val>
                                            <p:fltVal val="0"/>
                                          </p:val>
                                        </p:tav>
                                        <p:tav tm="100000">
                                          <p:val>
                                            <p:strVal val="#ppt_w"/>
                                          </p:val>
                                        </p:tav>
                                      </p:tavLst>
                                    </p:anim>
                                    <p:anim calcmode="lin" valueType="num">
                                      <p:cBhvr>
                                        <p:cTn id="18" dur="650" fill="hold"/>
                                        <p:tgtEl>
                                          <p:spTgt spid="7"/>
                                        </p:tgtEl>
                                        <p:attrNameLst>
                                          <p:attrName>ppt_h</p:attrName>
                                        </p:attrNameLst>
                                      </p:cBhvr>
                                      <p:tavLst>
                                        <p:tav tm="0">
                                          <p:val>
                                            <p:fltVal val="0"/>
                                          </p:val>
                                        </p:tav>
                                        <p:tav tm="100000">
                                          <p:val>
                                            <p:strVal val="#ppt_h"/>
                                          </p:val>
                                        </p:tav>
                                      </p:tavLst>
                                    </p:anim>
                                    <p:animEffect transition="in" filter="fade">
                                      <p:cBhvr>
                                        <p:cTn id="19" dur="65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00"/>
                                        <p:tgtEl>
                                          <p:spTgt spid="7"/>
                                        </p:tgtEl>
                                      </p:cBhvr>
                                    </p:animEffect>
                                    <p:set>
                                      <p:cBhvr>
                                        <p:cTn id="24" dur="1" fill="hold">
                                          <p:stCondLst>
                                            <p:cond delay="199"/>
                                          </p:stCondLst>
                                        </p:cTn>
                                        <p:tgtEl>
                                          <p:spTgt spid="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650" fill="hold"/>
                                        <p:tgtEl>
                                          <p:spTgt spid="8"/>
                                        </p:tgtEl>
                                        <p:attrNameLst>
                                          <p:attrName>ppt_w</p:attrName>
                                        </p:attrNameLst>
                                      </p:cBhvr>
                                      <p:tavLst>
                                        <p:tav tm="0">
                                          <p:val>
                                            <p:fltVal val="0"/>
                                          </p:val>
                                        </p:tav>
                                        <p:tav tm="100000">
                                          <p:val>
                                            <p:strVal val="#ppt_w"/>
                                          </p:val>
                                        </p:tav>
                                      </p:tavLst>
                                    </p:anim>
                                    <p:anim calcmode="lin" valueType="num">
                                      <p:cBhvr>
                                        <p:cTn id="28" dur="650" fill="hold"/>
                                        <p:tgtEl>
                                          <p:spTgt spid="8"/>
                                        </p:tgtEl>
                                        <p:attrNameLst>
                                          <p:attrName>ppt_h</p:attrName>
                                        </p:attrNameLst>
                                      </p:cBhvr>
                                      <p:tavLst>
                                        <p:tav tm="0">
                                          <p:val>
                                            <p:fltVal val="0"/>
                                          </p:val>
                                        </p:tav>
                                        <p:tav tm="100000">
                                          <p:val>
                                            <p:strVal val="#ppt_h"/>
                                          </p:val>
                                        </p:tav>
                                      </p:tavLst>
                                    </p:anim>
                                    <p:animEffect transition="in" filter="fade">
                                      <p:cBhvr>
                                        <p:cTn id="29" dur="6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200"/>
                                        <p:tgtEl>
                                          <p:spTgt spid="8"/>
                                        </p:tgtEl>
                                      </p:cBhvr>
                                    </p:animEffect>
                                    <p:set>
                                      <p:cBhvr>
                                        <p:cTn id="34" dur="1" fill="hold">
                                          <p:stCondLst>
                                            <p:cond delay="199"/>
                                          </p:stCondLst>
                                        </p:cTn>
                                        <p:tgtEl>
                                          <p:spTgt spid="8"/>
                                        </p:tgtEl>
                                        <p:attrNameLst>
                                          <p:attrName>style.visibility</p:attrName>
                                        </p:attrNameLst>
                                      </p:cBhvr>
                                      <p:to>
                                        <p:strVal val="hidden"/>
                                      </p:to>
                                    </p:set>
                                  </p:childTnLst>
                                </p:cTn>
                              </p:par>
                              <p:par>
                                <p:cTn id="35" presetID="53" presetClass="entr" presetSubtype="16"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650" fill="hold"/>
                                        <p:tgtEl>
                                          <p:spTgt spid="9"/>
                                        </p:tgtEl>
                                        <p:attrNameLst>
                                          <p:attrName>ppt_w</p:attrName>
                                        </p:attrNameLst>
                                      </p:cBhvr>
                                      <p:tavLst>
                                        <p:tav tm="0">
                                          <p:val>
                                            <p:fltVal val="0"/>
                                          </p:val>
                                        </p:tav>
                                        <p:tav tm="100000">
                                          <p:val>
                                            <p:strVal val="#ppt_w"/>
                                          </p:val>
                                        </p:tav>
                                      </p:tavLst>
                                    </p:anim>
                                    <p:anim calcmode="lin" valueType="num">
                                      <p:cBhvr>
                                        <p:cTn id="38" dur="650" fill="hold"/>
                                        <p:tgtEl>
                                          <p:spTgt spid="9"/>
                                        </p:tgtEl>
                                        <p:attrNameLst>
                                          <p:attrName>ppt_h</p:attrName>
                                        </p:attrNameLst>
                                      </p:cBhvr>
                                      <p:tavLst>
                                        <p:tav tm="0">
                                          <p:val>
                                            <p:fltVal val="0"/>
                                          </p:val>
                                        </p:tav>
                                        <p:tav tm="100000">
                                          <p:val>
                                            <p:strVal val="#ppt_h"/>
                                          </p:val>
                                        </p:tav>
                                      </p:tavLst>
                                    </p:anim>
                                    <p:animEffect transition="in" filter="fade">
                                      <p:cBhvr>
                                        <p:cTn id="39" dur="65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200"/>
                                        <p:tgtEl>
                                          <p:spTgt spid="9"/>
                                        </p:tgtEl>
                                      </p:cBhvr>
                                    </p:animEffect>
                                    <p:set>
                                      <p:cBhvr>
                                        <p:cTn id="44" dur="1" fill="hold">
                                          <p:stCondLst>
                                            <p:cond delay="199"/>
                                          </p:stCondLst>
                                        </p:cTn>
                                        <p:tgtEl>
                                          <p:spTgt spid="9"/>
                                        </p:tgtEl>
                                        <p:attrNameLst>
                                          <p:attrName>style.visibility</p:attrName>
                                        </p:attrNameLst>
                                      </p:cBhvr>
                                      <p:to>
                                        <p:strVal val="hidden"/>
                                      </p:to>
                                    </p:set>
                                  </p:childTnLst>
                                </p:cTn>
                              </p:par>
                              <p:par>
                                <p:cTn id="45" presetID="53" presetClass="entr" presetSubtype="16"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650" fill="hold"/>
                                        <p:tgtEl>
                                          <p:spTgt spid="5"/>
                                        </p:tgtEl>
                                        <p:attrNameLst>
                                          <p:attrName>ppt_w</p:attrName>
                                        </p:attrNameLst>
                                      </p:cBhvr>
                                      <p:tavLst>
                                        <p:tav tm="0">
                                          <p:val>
                                            <p:fltVal val="0"/>
                                          </p:val>
                                        </p:tav>
                                        <p:tav tm="100000">
                                          <p:val>
                                            <p:strVal val="#ppt_w"/>
                                          </p:val>
                                        </p:tav>
                                      </p:tavLst>
                                    </p:anim>
                                    <p:anim calcmode="lin" valueType="num">
                                      <p:cBhvr>
                                        <p:cTn id="48" dur="650" fill="hold"/>
                                        <p:tgtEl>
                                          <p:spTgt spid="5"/>
                                        </p:tgtEl>
                                        <p:attrNameLst>
                                          <p:attrName>ppt_h</p:attrName>
                                        </p:attrNameLst>
                                      </p:cBhvr>
                                      <p:tavLst>
                                        <p:tav tm="0">
                                          <p:val>
                                            <p:fltVal val="0"/>
                                          </p:val>
                                        </p:tav>
                                        <p:tav tm="100000">
                                          <p:val>
                                            <p:strVal val="#ppt_h"/>
                                          </p:val>
                                        </p:tav>
                                      </p:tavLst>
                                    </p:anim>
                                    <p:animEffect transition="in" filter="fade">
                                      <p:cBhvr>
                                        <p:cTn id="49" dur="6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Segoe UI Light" pitchFamily="34" charset="0"/>
                <a:cs typeface="Segoe UI Light" pitchFamily="34" charset="0"/>
              </a:rPr>
              <a:t>Tools to help manage templates</a:t>
            </a:r>
            <a:endParaRPr lang="en-US" dirty="0">
              <a:latin typeface="Segoe UI Light" pitchFamily="34" charset="0"/>
              <a:cs typeface="Segoe UI Light" pitchFamily="34" charset="0"/>
            </a:endParaRPr>
          </a:p>
        </p:txBody>
      </p:sp>
      <p:sp>
        <p:nvSpPr>
          <p:cNvPr id="2" name="Text Placeholder 1"/>
          <p:cNvSpPr>
            <a:spLocks noGrp="1"/>
          </p:cNvSpPr>
          <p:nvPr>
            <p:ph type="body" sz="quarter" idx="10"/>
          </p:nvPr>
        </p:nvSpPr>
        <p:spPr/>
        <p:txBody>
          <a:bodyPr/>
          <a:lstStyle/>
          <a:p>
            <a:r>
              <a:rPr lang="en-US" dirty="0" smtClean="0">
                <a:latin typeface="Segoe UI Light" pitchFamily="34" charset="0"/>
                <a:cs typeface="Segoe UI Light" pitchFamily="34" charset="0"/>
              </a:rPr>
              <a:t>GitHub</a:t>
            </a:r>
          </a:p>
          <a:p>
            <a:r>
              <a:rPr lang="en-US" dirty="0" smtClean="0">
                <a:latin typeface="Segoe UI Light" pitchFamily="34" charset="0"/>
                <a:cs typeface="Segoe UI Light" pitchFamily="34" charset="0"/>
              </a:rPr>
              <a:t>Visual Studio 2015/Code</a:t>
            </a:r>
          </a:p>
          <a:p>
            <a:r>
              <a:rPr lang="en-US" dirty="0" err="1" smtClean="0">
                <a:latin typeface="Segoe UI Light" pitchFamily="34" charset="0"/>
                <a:cs typeface="Segoe UI Light" pitchFamily="34" charset="0"/>
              </a:rPr>
              <a:t>NotePad</a:t>
            </a:r>
            <a:r>
              <a:rPr lang="en-US" dirty="0" smtClean="0">
                <a:latin typeface="Segoe UI Light" pitchFamily="34" charset="0"/>
                <a:cs typeface="Segoe UI Light" pitchFamily="34" charset="0"/>
              </a:rPr>
              <a:t>/</a:t>
            </a:r>
            <a:r>
              <a:rPr lang="en-US" dirty="0" err="1" smtClean="0">
                <a:latin typeface="Segoe UI Light" pitchFamily="34" charset="0"/>
                <a:cs typeface="Segoe UI Light" pitchFamily="34" charset="0"/>
              </a:rPr>
              <a:t>NotePad</a:t>
            </a:r>
            <a:r>
              <a:rPr lang="en-US" dirty="0" smtClean="0">
                <a:latin typeface="Segoe UI Light" pitchFamily="34" charset="0"/>
                <a:cs typeface="Segoe UI Light" pitchFamily="34" charset="0"/>
              </a:rPr>
              <a:t>++</a:t>
            </a:r>
            <a:endParaRPr lang="en-US" dirty="0">
              <a:latin typeface="Segoe UI Light" pitchFamily="34" charset="0"/>
              <a:cs typeface="Segoe UI Light" pitchFamily="34" charset="0"/>
            </a:endParaRPr>
          </a:p>
        </p:txBody>
      </p:sp>
    </p:spTree>
    <p:extLst>
      <p:ext uri="{BB962C8B-B14F-4D97-AF65-F5344CB8AC3E}">
        <p14:creationId xmlns:p14="http://schemas.microsoft.com/office/powerpoint/2010/main" xmlns="" val="112497163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42"/>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9"/>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Azure Resource Manager Overview</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Resource Manager Template Deployment</a:t>
            </a:r>
            <a:endParaRPr lang="en-US" sz="4000" dirty="0" smtClean="0">
              <a:solidFill>
                <a:schemeClr val="bg1"/>
              </a:solidFill>
              <a:latin typeface="+mj-lt"/>
            </a:endParaRPr>
          </a:p>
        </p:txBody>
      </p:sp>
    </p:spTree>
    <p:extLst>
      <p:ext uri="{BB962C8B-B14F-4D97-AF65-F5344CB8AC3E}">
        <p14:creationId xmlns:p14="http://schemas.microsoft.com/office/powerpoint/2010/main" xmlns="" val="14670159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Segoe UI Light" pitchFamily="34" charset="0"/>
                <a:cs typeface="Segoe UI Light" pitchFamily="34" charset="0"/>
              </a:rPr>
              <a:t>GIT</a:t>
            </a:r>
            <a:endParaRPr lang="en-US" dirty="0">
              <a:latin typeface="Segoe UI Light" pitchFamily="34" charset="0"/>
              <a:cs typeface="Segoe UI Light" pitchFamily="34" charset="0"/>
            </a:endParaRPr>
          </a:p>
        </p:txBody>
      </p:sp>
      <p:sp>
        <p:nvSpPr>
          <p:cNvPr id="2" name="Text Placeholder 1"/>
          <p:cNvSpPr>
            <a:spLocks noGrp="1"/>
          </p:cNvSpPr>
          <p:nvPr>
            <p:ph type="body" sz="quarter" idx="10"/>
          </p:nvPr>
        </p:nvSpPr>
        <p:spPr>
          <a:xfrm>
            <a:off x="269239" y="1189177"/>
            <a:ext cx="11653523" cy="4767952"/>
          </a:xfrm>
        </p:spPr>
        <p:txBody>
          <a:bodyPr/>
          <a:lstStyle/>
          <a:p>
            <a:pPr>
              <a:buFont typeface="Arial" pitchFamily="34" charset="0"/>
              <a:buChar char="•"/>
            </a:pPr>
            <a:r>
              <a:rPr lang="en-US" dirty="0" smtClean="0">
                <a:latin typeface="Segoe UI Light" pitchFamily="34" charset="0"/>
                <a:cs typeface="Segoe UI Light" pitchFamily="34" charset="0"/>
              </a:rPr>
              <a:t>   A </a:t>
            </a:r>
            <a:r>
              <a:rPr lang="en-US" dirty="0">
                <a:latin typeface="Segoe UI Light" pitchFamily="34" charset="0"/>
                <a:cs typeface="Segoe UI Light" pitchFamily="34" charset="0"/>
              </a:rPr>
              <a:t>widely used version control system for </a:t>
            </a:r>
            <a:r>
              <a:rPr lang="en-US" dirty="0" smtClean="0">
                <a:latin typeface="Segoe UI Light" pitchFamily="34" charset="0"/>
                <a:cs typeface="Segoe UI Light" pitchFamily="34" charset="0"/>
              </a:rPr>
              <a:t>software development</a:t>
            </a:r>
          </a:p>
          <a:p>
            <a:pPr>
              <a:buFont typeface="Arial" pitchFamily="34" charset="0"/>
              <a:buChar char="•"/>
            </a:pPr>
            <a:endParaRPr lang="en-US" dirty="0" smtClean="0">
              <a:latin typeface="Segoe UI Light" pitchFamily="34" charset="0"/>
              <a:cs typeface="Segoe UI Light" pitchFamily="34" charset="0"/>
            </a:endParaRPr>
          </a:p>
          <a:p>
            <a:pPr>
              <a:buFont typeface="Arial" pitchFamily="34" charset="0"/>
              <a:buChar char="•"/>
            </a:pPr>
            <a:r>
              <a:rPr lang="en-US" dirty="0" smtClean="0">
                <a:latin typeface="Segoe UI Light" pitchFamily="34" charset="0"/>
                <a:cs typeface="Segoe UI Light" pitchFamily="34" charset="0"/>
              </a:rPr>
              <a:t>   A </a:t>
            </a:r>
            <a:r>
              <a:rPr lang="en-US" dirty="0">
                <a:latin typeface="Segoe UI Light" pitchFamily="34" charset="0"/>
                <a:cs typeface="Segoe UI Light" pitchFamily="34" charset="0"/>
              </a:rPr>
              <a:t>distributed revision control system with </a:t>
            </a:r>
            <a:r>
              <a:rPr lang="en-US" dirty="0" smtClean="0">
                <a:latin typeface="Segoe UI Light" pitchFamily="34" charset="0"/>
                <a:cs typeface="Segoe UI Light" pitchFamily="34" charset="0"/>
              </a:rPr>
              <a:t>an emphasis on </a:t>
            </a:r>
            <a:r>
              <a:rPr lang="en-US" dirty="0">
                <a:latin typeface="Segoe UI Light" pitchFamily="34" charset="0"/>
                <a:cs typeface="Segoe UI Light" pitchFamily="34" charset="0"/>
              </a:rPr>
              <a:t>speed</a:t>
            </a:r>
            <a:r>
              <a:rPr lang="en-US" dirty="0" smtClean="0">
                <a:latin typeface="Segoe UI Light" pitchFamily="34" charset="0"/>
                <a:cs typeface="Segoe UI Light" pitchFamily="34" charset="0"/>
              </a:rPr>
              <a:t>, </a:t>
            </a:r>
            <a:r>
              <a:rPr lang="en-US" dirty="0">
                <a:latin typeface="Segoe UI Light" pitchFamily="34" charset="0"/>
                <a:cs typeface="Segoe UI Light" pitchFamily="34" charset="0"/>
              </a:rPr>
              <a:t>data </a:t>
            </a:r>
            <a:r>
              <a:rPr lang="en-US" dirty="0" smtClean="0">
                <a:latin typeface="Segoe UI Light" pitchFamily="34" charset="0"/>
                <a:cs typeface="Segoe UI Light" pitchFamily="34" charset="0"/>
              </a:rPr>
              <a:t>integrity, </a:t>
            </a:r>
            <a:r>
              <a:rPr lang="en-US" dirty="0">
                <a:latin typeface="Segoe UI Light" pitchFamily="34" charset="0"/>
                <a:cs typeface="Segoe UI Light" pitchFamily="34" charset="0"/>
              </a:rPr>
              <a:t>and support </a:t>
            </a:r>
            <a:r>
              <a:rPr lang="en-US" dirty="0" smtClean="0">
                <a:latin typeface="Segoe UI Light" pitchFamily="34" charset="0"/>
                <a:cs typeface="Segoe UI Light" pitchFamily="34" charset="0"/>
              </a:rPr>
              <a:t>for distributed</a:t>
            </a:r>
            <a:r>
              <a:rPr lang="en-US" dirty="0">
                <a:latin typeface="Segoe UI Light" pitchFamily="34" charset="0"/>
                <a:cs typeface="Segoe UI Light" pitchFamily="34" charset="0"/>
              </a:rPr>
              <a:t>, non-linear </a:t>
            </a:r>
            <a:r>
              <a:rPr lang="en-US" dirty="0" smtClean="0">
                <a:latin typeface="Segoe UI Light" pitchFamily="34" charset="0"/>
                <a:cs typeface="Segoe UI Light" pitchFamily="34" charset="0"/>
              </a:rPr>
              <a:t>workflows</a:t>
            </a:r>
            <a:endParaRPr lang="en-US" dirty="0">
              <a:latin typeface="Segoe UI Light" pitchFamily="34" charset="0"/>
              <a:cs typeface="Segoe UI Light" pitchFamily="34" charset="0"/>
            </a:endParaRPr>
          </a:p>
          <a:p>
            <a:pPr>
              <a:buFont typeface="Arial" pitchFamily="34" charset="0"/>
              <a:buChar char="•"/>
            </a:pPr>
            <a:endParaRPr lang="en-US" dirty="0" smtClean="0">
              <a:latin typeface="Segoe UI Light" pitchFamily="34" charset="0"/>
              <a:cs typeface="Segoe UI Light" pitchFamily="34" charset="0"/>
            </a:endParaRPr>
          </a:p>
          <a:p>
            <a:pPr>
              <a:buFont typeface="Arial" pitchFamily="34" charset="0"/>
              <a:buChar char="•"/>
            </a:pPr>
            <a:r>
              <a:rPr lang="en-US" dirty="0" smtClean="0">
                <a:latin typeface="Segoe UI Light" pitchFamily="34" charset="0"/>
                <a:cs typeface="Segoe UI Light" pitchFamily="34" charset="0"/>
              </a:rPr>
              <a:t>   A full-fledged </a:t>
            </a:r>
            <a:r>
              <a:rPr lang="en-US" dirty="0">
                <a:latin typeface="Segoe UI Light" pitchFamily="34" charset="0"/>
                <a:cs typeface="Segoe UI Light" pitchFamily="34" charset="0"/>
              </a:rPr>
              <a:t>repository with complete history </a:t>
            </a:r>
            <a:r>
              <a:rPr lang="en-US" dirty="0" smtClean="0">
                <a:latin typeface="Segoe UI Light" pitchFamily="34" charset="0"/>
                <a:cs typeface="Segoe UI Light" pitchFamily="34" charset="0"/>
              </a:rPr>
              <a:t>and full </a:t>
            </a:r>
            <a:r>
              <a:rPr lang="en-US" dirty="0">
                <a:latin typeface="Segoe UI Light" pitchFamily="34" charset="0"/>
                <a:cs typeface="Segoe UI Light" pitchFamily="34" charset="0"/>
              </a:rPr>
              <a:t>version-tracking capabilities, independent </a:t>
            </a:r>
            <a:r>
              <a:rPr lang="en-US" dirty="0" smtClean="0">
                <a:latin typeface="Segoe UI Light" pitchFamily="34" charset="0"/>
                <a:cs typeface="Segoe UI Light" pitchFamily="34" charset="0"/>
              </a:rPr>
              <a:t>of network </a:t>
            </a:r>
            <a:r>
              <a:rPr lang="en-US" dirty="0">
                <a:latin typeface="Segoe UI Light" pitchFamily="34" charset="0"/>
                <a:cs typeface="Segoe UI Light" pitchFamily="34" charset="0"/>
              </a:rPr>
              <a:t>access or a central server</a:t>
            </a:r>
          </a:p>
        </p:txBody>
      </p:sp>
    </p:spTree>
    <p:extLst>
      <p:ext uri="{BB962C8B-B14F-4D97-AF65-F5344CB8AC3E}">
        <p14:creationId xmlns:p14="http://schemas.microsoft.com/office/powerpoint/2010/main" xmlns="" val="52217272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69239" y="1189177"/>
            <a:ext cx="11653523" cy="4532572"/>
          </a:xfrm>
          <a:prstGeom prst="rect">
            <a:avLst/>
          </a:prstGeom>
        </p:spPr>
        <p:txBody>
          <a:bodyPr lIns="89639" tIns="44819" rIns="89639" bIns="44819"/>
          <a:lstStyle/>
          <a:p>
            <a:pPr marL="0" indent="0">
              <a:buNone/>
            </a:pPr>
            <a:r>
              <a:rPr lang="en-US" sz="3500" dirty="0">
                <a:latin typeface="Segoe UI Light" pitchFamily="34" charset="0"/>
                <a:cs typeface="Segoe UI Light" pitchFamily="34" charset="0"/>
                <a:hlinkClick r:id="rId3"/>
              </a:rPr>
              <a:t>https://</a:t>
            </a:r>
            <a:r>
              <a:rPr lang="en-US" sz="3500" dirty="0" smtClean="0">
                <a:latin typeface="Segoe UI Light" pitchFamily="34" charset="0"/>
                <a:cs typeface="Segoe UI Light" pitchFamily="34" charset="0"/>
                <a:hlinkClick r:id="rId3"/>
              </a:rPr>
              <a:t>github.com</a:t>
            </a:r>
            <a:r>
              <a:rPr lang="en-US" sz="3500" dirty="0" smtClean="0">
                <a:latin typeface="Segoe UI Light" pitchFamily="34" charset="0"/>
                <a:cs typeface="Segoe UI Light" pitchFamily="34" charset="0"/>
              </a:rPr>
              <a:t> </a:t>
            </a:r>
            <a:endParaRPr lang="en-US" sz="3500" dirty="0">
              <a:latin typeface="Segoe UI Light" pitchFamily="34" charset="0"/>
              <a:cs typeface="Segoe UI Light" pitchFamily="34" charset="0"/>
            </a:endParaRPr>
          </a:p>
          <a:p>
            <a:r>
              <a:rPr lang="en-US" sz="3100" dirty="0" smtClean="0">
                <a:latin typeface="Segoe UI Light" pitchFamily="34" charset="0"/>
                <a:cs typeface="Segoe UI Light" pitchFamily="34" charset="0"/>
              </a:rPr>
              <a:t>The </a:t>
            </a:r>
            <a:r>
              <a:rPr lang="en-US" sz="3100" dirty="0">
                <a:latin typeface="Segoe UI Light" pitchFamily="34" charset="0"/>
                <a:cs typeface="Segoe UI Light" pitchFamily="34" charset="0"/>
              </a:rPr>
              <a:t>largest code host on the planet </a:t>
            </a:r>
            <a:r>
              <a:rPr lang="en-US" sz="3100" dirty="0" smtClean="0">
                <a:latin typeface="Segoe UI Light" pitchFamily="34" charset="0"/>
                <a:cs typeface="Segoe UI Light" pitchFamily="34" charset="0"/>
              </a:rPr>
              <a:t>with over </a:t>
            </a:r>
            <a:r>
              <a:rPr lang="en-US" sz="3100" dirty="0" smtClean="0">
                <a:gradFill>
                  <a:gsLst>
                    <a:gs pos="18750">
                      <a:schemeClr val="accent2"/>
                    </a:gs>
                    <a:gs pos="55000">
                      <a:schemeClr val="accent2"/>
                    </a:gs>
                  </a:gsLst>
                  <a:lin ang="5400000" scaled="0"/>
                </a:gradFill>
                <a:latin typeface="Segoe UI Light" pitchFamily="34" charset="0"/>
                <a:cs typeface="Segoe UI Light" pitchFamily="34" charset="0"/>
              </a:rPr>
              <a:t>27.6 million</a:t>
            </a:r>
            <a:r>
              <a:rPr lang="en-US" sz="3100" dirty="0" smtClean="0">
                <a:latin typeface="Segoe UI Light" pitchFamily="34" charset="0"/>
                <a:cs typeface="Segoe UI Light" pitchFamily="34" charset="0"/>
              </a:rPr>
              <a:t> repositories </a:t>
            </a:r>
            <a:endParaRPr lang="en-US" sz="3100" dirty="0">
              <a:latin typeface="Segoe UI Light" pitchFamily="34" charset="0"/>
              <a:cs typeface="Segoe UI Light" pitchFamily="34" charset="0"/>
            </a:endParaRPr>
          </a:p>
          <a:p>
            <a:r>
              <a:rPr lang="en-US" sz="3100" dirty="0" smtClean="0">
                <a:latin typeface="Segoe UI Light" pitchFamily="34" charset="0"/>
                <a:cs typeface="Segoe UI Light" pitchFamily="34" charset="0"/>
              </a:rPr>
              <a:t>Every </a:t>
            </a:r>
            <a:r>
              <a:rPr lang="en-US" sz="3100" dirty="0">
                <a:latin typeface="Segoe UI Light" pitchFamily="34" charset="0"/>
                <a:cs typeface="Segoe UI Light" pitchFamily="34" charset="0"/>
              </a:rPr>
              <a:t>repository comes with the </a:t>
            </a:r>
            <a:r>
              <a:rPr lang="en-US" sz="3100" dirty="0" smtClean="0">
                <a:latin typeface="Segoe UI Light" pitchFamily="34" charset="0"/>
                <a:cs typeface="Segoe UI Light" pitchFamily="34" charset="0"/>
              </a:rPr>
              <a:t>same </a:t>
            </a:r>
            <a:br>
              <a:rPr lang="en-US" sz="3100" dirty="0" smtClean="0">
                <a:latin typeface="Segoe UI Light" pitchFamily="34" charset="0"/>
                <a:cs typeface="Segoe UI Light" pitchFamily="34" charset="0"/>
              </a:rPr>
            </a:br>
            <a:r>
              <a:rPr lang="en-US" sz="3100" dirty="0" smtClean="0">
                <a:latin typeface="Segoe UI Light" pitchFamily="34" charset="0"/>
                <a:cs typeface="Segoe UI Light" pitchFamily="34" charset="0"/>
              </a:rPr>
              <a:t>powerful tools</a:t>
            </a:r>
            <a:endParaRPr lang="en-US" sz="3100" dirty="0">
              <a:latin typeface="Segoe UI Light" pitchFamily="34" charset="0"/>
              <a:cs typeface="Segoe UI Light" pitchFamily="34" charset="0"/>
            </a:endParaRPr>
          </a:p>
          <a:p>
            <a:r>
              <a:rPr lang="en-US" sz="3100" dirty="0" smtClean="0">
                <a:latin typeface="Segoe UI Light" pitchFamily="34" charset="0"/>
                <a:cs typeface="Segoe UI Light" pitchFamily="34" charset="0"/>
              </a:rPr>
              <a:t>Tools </a:t>
            </a:r>
            <a:r>
              <a:rPr lang="en-US" sz="3100" dirty="0">
                <a:latin typeface="Segoe UI Light" pitchFamily="34" charset="0"/>
                <a:cs typeface="Segoe UI Light" pitchFamily="34" charset="0"/>
              </a:rPr>
              <a:t>are open to the community for public </a:t>
            </a:r>
            <a:r>
              <a:rPr lang="en-US" sz="3100" dirty="0" smtClean="0">
                <a:latin typeface="Segoe UI Light" pitchFamily="34" charset="0"/>
                <a:cs typeface="Segoe UI Light" pitchFamily="34" charset="0"/>
              </a:rPr>
              <a:t/>
            </a:r>
            <a:br>
              <a:rPr lang="en-US" sz="3100" dirty="0" smtClean="0">
                <a:latin typeface="Segoe UI Light" pitchFamily="34" charset="0"/>
                <a:cs typeface="Segoe UI Light" pitchFamily="34" charset="0"/>
              </a:rPr>
            </a:br>
            <a:r>
              <a:rPr lang="en-US" sz="3100" dirty="0" smtClean="0">
                <a:latin typeface="Segoe UI Light" pitchFamily="34" charset="0"/>
                <a:cs typeface="Segoe UI Light" pitchFamily="34" charset="0"/>
              </a:rPr>
              <a:t>projects </a:t>
            </a:r>
            <a:r>
              <a:rPr lang="en-US" sz="3100" dirty="0">
                <a:latin typeface="Segoe UI Light" pitchFamily="34" charset="0"/>
                <a:cs typeface="Segoe UI Light" pitchFamily="34" charset="0"/>
              </a:rPr>
              <a:t>and secure for private </a:t>
            </a:r>
            <a:r>
              <a:rPr lang="en-US" sz="3100" dirty="0" smtClean="0">
                <a:latin typeface="Segoe UI Light" pitchFamily="34" charset="0"/>
                <a:cs typeface="Segoe UI Light" pitchFamily="34" charset="0"/>
              </a:rPr>
              <a:t>projects</a:t>
            </a:r>
          </a:p>
          <a:p>
            <a:r>
              <a:rPr lang="en-US" sz="3100" dirty="0" smtClean="0">
                <a:latin typeface="Segoe UI Light" pitchFamily="34" charset="0"/>
                <a:cs typeface="Segoe UI Light" pitchFamily="34" charset="0"/>
              </a:rPr>
              <a:t>Allows for creation of a GIT Desktop and </a:t>
            </a:r>
            <a:br>
              <a:rPr lang="en-US" sz="3100" dirty="0" smtClean="0">
                <a:latin typeface="Segoe UI Light" pitchFamily="34" charset="0"/>
                <a:cs typeface="Segoe UI Light" pitchFamily="34" charset="0"/>
              </a:rPr>
            </a:br>
            <a:r>
              <a:rPr lang="en-US" sz="3100" dirty="0" smtClean="0">
                <a:latin typeface="Segoe UI Light" pitchFamily="34" charset="0"/>
                <a:cs typeface="Segoe UI Light" pitchFamily="34" charset="0"/>
              </a:rPr>
              <a:t>cloned repository</a:t>
            </a:r>
            <a:endParaRPr lang="en-US" sz="3100" dirty="0">
              <a:latin typeface="Segoe UI Light" pitchFamily="34" charset="0"/>
              <a:cs typeface="Segoe UI Light" pitchFamily="34" charset="0"/>
            </a:endParaRPr>
          </a:p>
        </p:txBody>
      </p:sp>
      <p:sp>
        <p:nvSpPr>
          <p:cNvPr id="3" name="Title 2"/>
          <p:cNvSpPr>
            <a:spLocks noGrp="1"/>
          </p:cNvSpPr>
          <p:nvPr>
            <p:ph type="title"/>
          </p:nvPr>
        </p:nvSpPr>
        <p:spPr/>
        <p:txBody>
          <a:bodyPr/>
          <a:lstStyle/>
          <a:p>
            <a:r>
              <a:rPr lang="en-US" dirty="0" smtClean="0">
                <a:latin typeface="Segoe UI Light" pitchFamily="34" charset="0"/>
                <a:cs typeface="Segoe UI Light" pitchFamily="34" charset="0"/>
              </a:rPr>
              <a:t>GitHub</a:t>
            </a:r>
            <a:endParaRPr lang="en-US" dirty="0">
              <a:latin typeface="Segoe UI Light" pitchFamily="34" charset="0"/>
              <a:cs typeface="Segoe UI Light" pitchFamily="34" charset="0"/>
            </a:endParaRPr>
          </a:p>
        </p:txBody>
      </p:sp>
    </p:spTree>
    <p:extLst>
      <p:ext uri="{BB962C8B-B14F-4D97-AF65-F5344CB8AC3E}">
        <p14:creationId xmlns:p14="http://schemas.microsoft.com/office/powerpoint/2010/main" xmlns="" val="170396341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Segoe UI Light" pitchFamily="34" charset="0"/>
                <a:cs typeface="Segoe UI Light" pitchFamily="34" charset="0"/>
              </a:rPr>
              <a:t>Visual Studio 2015/Code integration with GIT</a:t>
            </a:r>
            <a:endParaRPr lang="en-US" dirty="0">
              <a:latin typeface="Segoe UI Light" pitchFamily="34" charset="0"/>
              <a:cs typeface="Segoe UI Light" pitchFamily="34" charset="0"/>
            </a:endParaRPr>
          </a:p>
        </p:txBody>
      </p:sp>
      <p:sp>
        <p:nvSpPr>
          <p:cNvPr id="4" name="Text Placeholder 3"/>
          <p:cNvSpPr>
            <a:spLocks noGrp="1"/>
          </p:cNvSpPr>
          <p:nvPr>
            <p:ph type="body" sz="quarter" idx="10"/>
          </p:nvPr>
        </p:nvSpPr>
        <p:spPr/>
        <p:txBody>
          <a:bodyPr/>
          <a:lstStyle/>
          <a:p>
            <a:r>
              <a:rPr lang="en-US" dirty="0" smtClean="0">
                <a:latin typeface="Segoe UI Light" pitchFamily="34" charset="0"/>
                <a:cs typeface="Segoe UI Light" pitchFamily="34" charset="0"/>
              </a:rPr>
              <a:t>Open your team repository in Visual Studio</a:t>
            </a:r>
          </a:p>
          <a:p>
            <a:r>
              <a:rPr lang="en-US" dirty="0" smtClean="0">
                <a:latin typeface="Segoe UI Light" pitchFamily="34" charset="0"/>
                <a:cs typeface="Segoe UI Light" pitchFamily="34" charset="0"/>
              </a:rPr>
              <a:t>Clone your repository</a:t>
            </a:r>
          </a:p>
          <a:p>
            <a:r>
              <a:rPr lang="en-US" dirty="0" smtClean="0">
                <a:latin typeface="Segoe UI Light" pitchFamily="34" charset="0"/>
                <a:cs typeface="Segoe UI Light" pitchFamily="34" charset="0"/>
              </a:rPr>
              <a:t>Create a new app</a:t>
            </a:r>
          </a:p>
          <a:p>
            <a:r>
              <a:rPr lang="en-US" dirty="0" smtClean="0">
                <a:latin typeface="Segoe UI Light" pitchFamily="34" charset="0"/>
                <a:cs typeface="Segoe UI Light" pitchFamily="34" charset="0"/>
              </a:rPr>
              <a:t>Confirm your settings and add the app</a:t>
            </a:r>
          </a:p>
          <a:p>
            <a:r>
              <a:rPr lang="en-US" dirty="0" smtClean="0">
                <a:latin typeface="Segoe UI Light" pitchFamily="34" charset="0"/>
                <a:cs typeface="Segoe UI Light" pitchFamily="34" charset="0"/>
              </a:rPr>
              <a:t>Snapshot (commit) your code</a:t>
            </a:r>
          </a:p>
          <a:p>
            <a:r>
              <a:rPr lang="en-US" dirty="0" smtClean="0">
                <a:latin typeface="Segoe UI Light" pitchFamily="34" charset="0"/>
                <a:cs typeface="Segoe UI Light" pitchFamily="34" charset="0"/>
              </a:rPr>
              <a:t>Pull changes from your team</a:t>
            </a:r>
          </a:p>
          <a:p>
            <a:r>
              <a:rPr lang="en-US" dirty="0" smtClean="0">
                <a:latin typeface="Segoe UI Light" pitchFamily="34" charset="0"/>
                <a:cs typeface="Segoe UI Light" pitchFamily="34" charset="0"/>
              </a:rPr>
              <a:t>Push your local commits to the server</a:t>
            </a:r>
          </a:p>
        </p:txBody>
      </p:sp>
    </p:spTree>
    <p:extLst>
      <p:ext uri="{BB962C8B-B14F-4D97-AF65-F5344CB8AC3E}">
        <p14:creationId xmlns:p14="http://schemas.microsoft.com/office/powerpoint/2010/main" xmlns="" val="312539803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3" y="2431738"/>
            <a:ext cx="10086517" cy="917575"/>
          </a:xfrm>
          <a:prstGeom prst="rect">
            <a:avLst/>
          </a:prstGeom>
        </p:spPr>
        <p:txBody>
          <a:bodyPr/>
          <a:lstStyle/>
          <a:p>
            <a:r>
              <a:rPr lang="en-US" dirty="0" smtClean="0"/>
              <a:t>Demo: Visual Studio template deployment</a:t>
            </a:r>
            <a:endParaRPr lang="en-US" dirty="0"/>
          </a:p>
        </p:txBody>
      </p:sp>
      <p:sp>
        <p:nvSpPr>
          <p:cNvPr id="3" name="Rectangle 2"/>
          <p:cNvSpPr/>
          <p:nvPr/>
        </p:nvSpPr>
        <p:spPr>
          <a:xfrm>
            <a:off x="3074683" y="5111234"/>
            <a:ext cx="7567584" cy="369332"/>
          </a:xfrm>
          <a:prstGeom prst="rect">
            <a:avLst/>
          </a:prstGeom>
        </p:spPr>
        <p:txBody>
          <a:bodyPr wrap="none">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http://zaidsafadi.com/blog/developing-with-arm-templates-part-3/</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xmlns="" val="341009050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altLang="zh-CN" dirty="0" smtClean="0"/>
              <a:t>Azure Resource Manager</a:t>
            </a:r>
            <a:endParaRPr lang="en-US" dirty="0"/>
          </a:p>
        </p:txBody>
      </p:sp>
    </p:spTree>
    <p:extLst>
      <p:ext uri="{BB962C8B-B14F-4D97-AF65-F5344CB8AC3E}">
        <p14:creationId xmlns:p14="http://schemas.microsoft.com/office/powerpoint/2010/main" xmlns="" val="88763773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976513" y="1011575"/>
            <a:ext cx="5509807" cy="5024147"/>
          </a:xfrm>
        </p:spPr>
        <p:txBody>
          <a:bodyPr/>
          <a:lstStyle/>
          <a:p>
            <a:pPr marL="457200" indent="-457200">
              <a:buFont typeface="Wingdings" panose="05000000000000000000" pitchFamily="2" charset="2"/>
              <a:buChar char="§"/>
            </a:pPr>
            <a:r>
              <a:rPr lang="en-US" sz="3137" b="1" dirty="0">
                <a:solidFill>
                  <a:schemeClr val="tx1"/>
                </a:solidFill>
              </a:rPr>
              <a:t>Manage resources as </a:t>
            </a:r>
            <a:r>
              <a:rPr lang="en-US" sz="3137" b="1" dirty="0" smtClean="0">
                <a:solidFill>
                  <a:schemeClr val="tx1"/>
                </a:solidFill>
              </a:rPr>
              <a:t>a single </a:t>
            </a:r>
            <a:r>
              <a:rPr lang="en-US" sz="3137" b="1" dirty="0">
                <a:solidFill>
                  <a:schemeClr val="tx1"/>
                </a:solidFill>
              </a:rPr>
              <a:t>unit</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Role based access </a:t>
            </a:r>
            <a:r>
              <a:rPr lang="en-US" sz="3137" dirty="0" smtClean="0">
                <a:solidFill>
                  <a:schemeClr val="tx1"/>
                </a:solidFill>
              </a:rPr>
              <a:t>control </a:t>
            </a:r>
            <a:r>
              <a:rPr lang="en-US" sz="3137" dirty="0">
                <a:solidFill>
                  <a:schemeClr val="tx1"/>
                </a:solidFill>
              </a:rPr>
              <a:t>(RBAC) on groups or resources</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Billing integrated tagging on groups or resources</a:t>
            </a:r>
          </a:p>
        </p:txBody>
      </p:sp>
      <p:sp>
        <p:nvSpPr>
          <p:cNvPr id="5" name="Title 4"/>
          <p:cNvSpPr>
            <a:spLocks noGrp="1"/>
          </p:cNvSpPr>
          <p:nvPr>
            <p:ph type="title" idx="4294967295"/>
          </p:nvPr>
        </p:nvSpPr>
        <p:spPr>
          <a:xfrm>
            <a:off x="377754" y="289958"/>
            <a:ext cx="11814248" cy="899537"/>
          </a:xfrm>
          <a:prstGeom prst="rect">
            <a:avLst/>
          </a:prstGeom>
        </p:spPr>
        <p:txBody>
          <a:bodyPr/>
          <a:lstStyle/>
          <a:p>
            <a:pPr algn="l"/>
            <a:r>
              <a:rPr lang="en-US" sz="3137" dirty="0">
                <a:solidFill>
                  <a:schemeClr val="tx1"/>
                </a:solidFill>
              </a:rPr>
              <a:t>Azure Resource Manager &amp; Resource Groups</a:t>
            </a:r>
          </a:p>
        </p:txBody>
      </p:sp>
      <p:grpSp>
        <p:nvGrpSpPr>
          <p:cNvPr id="2" name="Group 6"/>
          <p:cNvGrpSpPr>
            <a:grpSpLocks noChangeAspect="1"/>
          </p:cNvGrpSpPr>
          <p:nvPr/>
        </p:nvGrpSpPr>
        <p:grpSpPr bwMode="auto">
          <a:xfrm>
            <a:off x="377755" y="1146507"/>
            <a:ext cx="4946135" cy="4723977"/>
            <a:chOff x="405" y="668"/>
            <a:chExt cx="3117" cy="2977"/>
          </a:xfrm>
        </p:grpSpPr>
        <p:sp>
          <p:nvSpPr>
            <p:cNvPr id="8"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1"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2"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3"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4"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5"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6"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7"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8"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9"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0"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1"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2"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3"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4"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5"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6"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7"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8"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9"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0"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1"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2"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3"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4"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5"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6"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7"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8"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9"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0"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1"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2"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3"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4"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5"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6"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7"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8"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9"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0"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1"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2"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3"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4"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5"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6"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7"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8"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9"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0"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1"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2"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3"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4"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5"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6"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7"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8"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9"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0"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1"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2"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3"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4"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5"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6"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7"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8"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9"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0"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1"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2"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3"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4"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5"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6"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7"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8"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9"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0"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1"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2"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3"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4"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5"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6" name="Rectangle 92"/>
            <p:cNvSpPr>
              <a:spLocks noChangeArrowheads="1"/>
            </p:cNvSpPr>
            <p:nvPr/>
          </p:nvSpPr>
          <p:spPr bwMode="auto">
            <a:xfrm>
              <a:off x="1487" y="2092"/>
              <a:ext cx="357" cy="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RESOU</a:t>
              </a:r>
              <a:endParaRPr lang="en-US" altLang="en-US" dirty="0">
                <a:solidFill>
                  <a:schemeClr val="bg1"/>
                </a:solidFill>
              </a:endParaRPr>
            </a:p>
          </p:txBody>
        </p:sp>
        <p:sp>
          <p:nvSpPr>
            <p:cNvPr id="97" name="Rectangle 93"/>
            <p:cNvSpPr>
              <a:spLocks noChangeArrowheads="1"/>
            </p:cNvSpPr>
            <p:nvPr/>
          </p:nvSpPr>
          <p:spPr bwMode="auto">
            <a:xfrm>
              <a:off x="1838" y="2092"/>
              <a:ext cx="71" cy="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98" name="Rectangle 94"/>
            <p:cNvSpPr>
              <a:spLocks noChangeArrowheads="1"/>
            </p:cNvSpPr>
            <p:nvPr/>
          </p:nvSpPr>
          <p:spPr bwMode="auto">
            <a:xfrm>
              <a:off x="1906" y="2092"/>
              <a:ext cx="239" cy="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CE G</a:t>
              </a:r>
              <a:endParaRPr lang="en-US" altLang="en-US" dirty="0">
                <a:solidFill>
                  <a:schemeClr val="bg1"/>
                </a:solidFill>
              </a:endParaRPr>
            </a:p>
          </p:txBody>
        </p:sp>
        <p:sp>
          <p:nvSpPr>
            <p:cNvPr id="99" name="Rectangle 95"/>
            <p:cNvSpPr>
              <a:spLocks noChangeArrowheads="1"/>
            </p:cNvSpPr>
            <p:nvPr/>
          </p:nvSpPr>
          <p:spPr bwMode="auto">
            <a:xfrm>
              <a:off x="2142" y="2092"/>
              <a:ext cx="71" cy="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100" name="Rectangle 96"/>
            <p:cNvSpPr>
              <a:spLocks noChangeArrowheads="1"/>
            </p:cNvSpPr>
            <p:nvPr/>
          </p:nvSpPr>
          <p:spPr bwMode="auto">
            <a:xfrm>
              <a:off x="2210" y="2092"/>
              <a:ext cx="231" cy="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OUP</a:t>
              </a:r>
              <a:endParaRPr lang="en-US" altLang="en-US" dirty="0">
                <a:solidFill>
                  <a:schemeClr val="bg1"/>
                </a:solidFill>
              </a:endParaRPr>
            </a:p>
          </p:txBody>
        </p:sp>
        <p:sp>
          <p:nvSpPr>
            <p:cNvPr id="101"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2"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3"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4"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5"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6"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7"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8"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9"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grpSp>
    </p:spTree>
    <p:extLst>
      <p:ext uri="{BB962C8B-B14F-4D97-AF65-F5344CB8AC3E}">
        <p14:creationId xmlns:p14="http://schemas.microsoft.com/office/powerpoint/2010/main" xmlns="" val="271257063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120"/>
          <p:cNvGrpSpPr/>
          <p:nvPr/>
        </p:nvGrpSpPr>
        <p:grpSpPr>
          <a:xfrm>
            <a:off x="449387" y="4805011"/>
            <a:ext cx="2175220" cy="1581769"/>
            <a:chOff x="457580" y="4901059"/>
            <a:chExt cx="2219153" cy="1613716"/>
          </a:xfrm>
        </p:grpSpPr>
        <p:grpSp>
          <p:nvGrpSpPr>
            <p:cNvPr id="7" name="Group 467"/>
            <p:cNvGrpSpPr/>
            <p:nvPr/>
          </p:nvGrpSpPr>
          <p:grpSpPr>
            <a:xfrm>
              <a:off x="457580" y="4901059"/>
              <a:ext cx="2219153" cy="1613716"/>
              <a:chOff x="661504" y="-474054"/>
              <a:chExt cx="2735061" cy="2136377"/>
            </a:xfrm>
            <a:solidFill>
              <a:schemeClr val="bg2">
                <a:alpha val="60000"/>
              </a:schemeClr>
            </a:solidFill>
          </p:grpSpPr>
          <p:sp>
            <p:nvSpPr>
              <p:cNvPr id="466" name="Flowchart: Stored Data 465"/>
              <p:cNvSpPr/>
              <p:nvPr/>
            </p:nvSpPr>
            <p:spPr bwMode="auto">
              <a:xfrm rot="16200000">
                <a:off x="1148505" y="-583839"/>
                <a:ext cx="1759162" cy="2733161"/>
              </a:xfrm>
              <a:prstGeom prst="flowChartOnlineStorag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61504" y="-474054"/>
                <a:ext cx="2735061" cy="6165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464"/>
            <p:cNvGrpSpPr/>
            <p:nvPr/>
          </p:nvGrpSpPr>
          <p:grpSpPr>
            <a:xfrm>
              <a:off x="1194359" y="4963076"/>
              <a:ext cx="591775" cy="805580"/>
              <a:chOff x="3598863" y="-100013"/>
              <a:chExt cx="5241925" cy="7135814"/>
            </a:xfrm>
          </p:grpSpPr>
          <p:grpSp>
            <p:nvGrpSpPr>
              <p:cNvPr id="9" name="Group 462"/>
              <p:cNvGrpSpPr/>
              <p:nvPr/>
            </p:nvGrpSpPr>
            <p:grpSpPr>
              <a:xfrm>
                <a:off x="3598863" y="4624388"/>
                <a:ext cx="5241925" cy="1708150"/>
                <a:chOff x="3598863" y="4624388"/>
                <a:chExt cx="5241925" cy="1708150"/>
              </a:xfrm>
            </p:grpSpPr>
            <p:sp>
              <p:nvSpPr>
                <p:cNvPr id="20" name="Freeform 9"/>
                <p:cNvSpPr>
                  <a:spLocks noEditPoints="1"/>
                </p:cNvSpPr>
                <p:nvPr/>
              </p:nvSpPr>
              <p:spPr bwMode="auto">
                <a:xfrm>
                  <a:off x="3598863" y="4910138"/>
                  <a:ext cx="830263" cy="1422400"/>
                </a:xfrm>
                <a:custGeom>
                  <a:avLst/>
                  <a:gdLst>
                    <a:gd name="T0" fmla="*/ 66 w 221"/>
                    <a:gd name="T1" fmla="*/ 267 h 379"/>
                    <a:gd name="T2" fmla="*/ 66 w 221"/>
                    <a:gd name="T3" fmla="*/ 369 h 379"/>
                    <a:gd name="T4" fmla="*/ 0 w 221"/>
                    <a:gd name="T5" fmla="*/ 379 h 379"/>
                    <a:gd name="T6" fmla="*/ 0 w 221"/>
                    <a:gd name="T7" fmla="*/ 9 h 379"/>
                    <a:gd name="T8" fmla="*/ 57 w 221"/>
                    <a:gd name="T9" fmla="*/ 20 h 379"/>
                    <a:gd name="T10" fmla="*/ 139 w 221"/>
                    <a:gd name="T11" fmla="*/ 3 h 379"/>
                    <a:gd name="T12" fmla="*/ 216 w 221"/>
                    <a:gd name="T13" fmla="*/ 66 h 379"/>
                    <a:gd name="T14" fmla="*/ 216 w 221"/>
                    <a:gd name="T15" fmla="*/ 205 h 379"/>
                    <a:gd name="T16" fmla="*/ 142 w 221"/>
                    <a:gd name="T17" fmla="*/ 270 h 379"/>
                    <a:gd name="T18" fmla="*/ 66 w 221"/>
                    <a:gd name="T19" fmla="*/ 267 h 379"/>
                    <a:gd name="T20" fmla="*/ 66 w 221"/>
                    <a:gd name="T21" fmla="*/ 142 h 379"/>
                    <a:gd name="T22" fmla="*/ 66 w 221"/>
                    <a:gd name="T23" fmla="*/ 160 h 379"/>
                    <a:gd name="T24" fmla="*/ 123 w 221"/>
                    <a:gd name="T25" fmla="*/ 214 h 379"/>
                    <a:gd name="T26" fmla="*/ 152 w 221"/>
                    <a:gd name="T27" fmla="*/ 186 h 379"/>
                    <a:gd name="T28" fmla="*/ 152 w 221"/>
                    <a:gd name="T29" fmla="*/ 85 h 379"/>
                    <a:gd name="T30" fmla="*/ 137 w 221"/>
                    <a:gd name="T31" fmla="*/ 62 h 379"/>
                    <a:gd name="T32" fmla="*/ 77 w 221"/>
                    <a:gd name="T33" fmla="*/ 72 h 379"/>
                    <a:gd name="T34" fmla="*/ 66 w 221"/>
                    <a:gd name="T35" fmla="*/ 104 h 379"/>
                    <a:gd name="T36" fmla="*/ 66 w 221"/>
                    <a:gd name="T37" fmla="*/ 14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379">
                      <a:moveTo>
                        <a:pt x="66" y="267"/>
                      </a:moveTo>
                      <a:cubicBezTo>
                        <a:pt x="66" y="301"/>
                        <a:pt x="66" y="335"/>
                        <a:pt x="66" y="369"/>
                      </a:cubicBezTo>
                      <a:cubicBezTo>
                        <a:pt x="44" y="373"/>
                        <a:pt x="23" y="376"/>
                        <a:pt x="0" y="379"/>
                      </a:cubicBezTo>
                      <a:cubicBezTo>
                        <a:pt x="0" y="254"/>
                        <a:pt x="0" y="132"/>
                        <a:pt x="0" y="9"/>
                      </a:cubicBezTo>
                      <a:cubicBezTo>
                        <a:pt x="37" y="1"/>
                        <a:pt x="50" y="4"/>
                        <a:pt x="57" y="20"/>
                      </a:cubicBezTo>
                      <a:cubicBezTo>
                        <a:pt x="85" y="14"/>
                        <a:pt x="112" y="4"/>
                        <a:pt x="139" y="3"/>
                      </a:cubicBezTo>
                      <a:cubicBezTo>
                        <a:pt x="184" y="0"/>
                        <a:pt x="212" y="22"/>
                        <a:pt x="216" y="66"/>
                      </a:cubicBezTo>
                      <a:cubicBezTo>
                        <a:pt x="221" y="112"/>
                        <a:pt x="221" y="159"/>
                        <a:pt x="216" y="205"/>
                      </a:cubicBezTo>
                      <a:cubicBezTo>
                        <a:pt x="212" y="248"/>
                        <a:pt x="185" y="269"/>
                        <a:pt x="142" y="270"/>
                      </a:cubicBezTo>
                      <a:cubicBezTo>
                        <a:pt x="117" y="271"/>
                        <a:pt x="93" y="268"/>
                        <a:pt x="66" y="267"/>
                      </a:cubicBezTo>
                      <a:close/>
                      <a:moveTo>
                        <a:pt x="66" y="142"/>
                      </a:moveTo>
                      <a:cubicBezTo>
                        <a:pt x="66" y="148"/>
                        <a:pt x="66" y="154"/>
                        <a:pt x="66" y="160"/>
                      </a:cubicBezTo>
                      <a:cubicBezTo>
                        <a:pt x="66" y="214"/>
                        <a:pt x="68" y="216"/>
                        <a:pt x="123" y="214"/>
                      </a:cubicBezTo>
                      <a:cubicBezTo>
                        <a:pt x="142" y="214"/>
                        <a:pt x="152" y="205"/>
                        <a:pt x="152" y="186"/>
                      </a:cubicBezTo>
                      <a:cubicBezTo>
                        <a:pt x="152" y="153"/>
                        <a:pt x="153" y="119"/>
                        <a:pt x="152" y="85"/>
                      </a:cubicBezTo>
                      <a:cubicBezTo>
                        <a:pt x="151" y="77"/>
                        <a:pt x="144" y="65"/>
                        <a:pt x="137" y="62"/>
                      </a:cubicBezTo>
                      <a:cubicBezTo>
                        <a:pt x="116" y="51"/>
                        <a:pt x="97" y="62"/>
                        <a:pt x="77" y="72"/>
                      </a:cubicBezTo>
                      <a:cubicBezTo>
                        <a:pt x="62" y="79"/>
                        <a:pt x="66" y="92"/>
                        <a:pt x="66" y="104"/>
                      </a:cubicBezTo>
                      <a:cubicBezTo>
                        <a:pt x="65" y="117"/>
                        <a:pt x="66" y="130"/>
                        <a:pt x="66" y="14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1" name="Freeform 10"/>
                <p:cNvSpPr>
                  <a:spLocks noEditPoints="1"/>
                </p:cNvSpPr>
                <p:nvPr/>
              </p:nvSpPr>
              <p:spPr bwMode="auto">
                <a:xfrm>
                  <a:off x="5481638" y="4856163"/>
                  <a:ext cx="822325" cy="1439863"/>
                </a:xfrm>
                <a:custGeom>
                  <a:avLst/>
                  <a:gdLst>
                    <a:gd name="T0" fmla="*/ 65 w 219"/>
                    <a:gd name="T1" fmla="*/ 271 h 383"/>
                    <a:gd name="T2" fmla="*/ 65 w 219"/>
                    <a:gd name="T3" fmla="*/ 374 h 383"/>
                    <a:gd name="T4" fmla="*/ 0 w 219"/>
                    <a:gd name="T5" fmla="*/ 383 h 383"/>
                    <a:gd name="T6" fmla="*/ 0 w 219"/>
                    <a:gd name="T7" fmla="*/ 13 h 383"/>
                    <a:gd name="T8" fmla="*/ 51 w 219"/>
                    <a:gd name="T9" fmla="*/ 13 h 383"/>
                    <a:gd name="T10" fmla="*/ 56 w 219"/>
                    <a:gd name="T11" fmla="*/ 26 h 383"/>
                    <a:gd name="T12" fmla="*/ 129 w 219"/>
                    <a:gd name="T13" fmla="*/ 8 h 383"/>
                    <a:gd name="T14" fmla="*/ 218 w 219"/>
                    <a:gd name="T15" fmla="*/ 84 h 383"/>
                    <a:gd name="T16" fmla="*/ 218 w 219"/>
                    <a:gd name="T17" fmla="*/ 200 h 383"/>
                    <a:gd name="T18" fmla="*/ 140 w 219"/>
                    <a:gd name="T19" fmla="*/ 275 h 383"/>
                    <a:gd name="T20" fmla="*/ 65 w 219"/>
                    <a:gd name="T21" fmla="*/ 271 h 383"/>
                    <a:gd name="T22" fmla="*/ 66 w 219"/>
                    <a:gd name="T23" fmla="*/ 147 h 383"/>
                    <a:gd name="T24" fmla="*/ 66 w 219"/>
                    <a:gd name="T25" fmla="*/ 167 h 383"/>
                    <a:gd name="T26" fmla="*/ 118 w 219"/>
                    <a:gd name="T27" fmla="*/ 219 h 383"/>
                    <a:gd name="T28" fmla="*/ 153 w 219"/>
                    <a:gd name="T29" fmla="*/ 185 h 383"/>
                    <a:gd name="T30" fmla="*/ 153 w 219"/>
                    <a:gd name="T31" fmla="*/ 96 h 383"/>
                    <a:gd name="T32" fmla="*/ 141 w 219"/>
                    <a:gd name="T33" fmla="*/ 68 h 383"/>
                    <a:gd name="T34" fmla="*/ 82 w 219"/>
                    <a:gd name="T35" fmla="*/ 73 h 383"/>
                    <a:gd name="T36" fmla="*/ 65 w 219"/>
                    <a:gd name="T37" fmla="*/ 107 h 383"/>
                    <a:gd name="T38" fmla="*/ 66 w 219"/>
                    <a:gd name="T39" fmla="*/ 14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83">
                      <a:moveTo>
                        <a:pt x="65" y="271"/>
                      </a:moveTo>
                      <a:cubicBezTo>
                        <a:pt x="65" y="305"/>
                        <a:pt x="65" y="339"/>
                        <a:pt x="65" y="374"/>
                      </a:cubicBezTo>
                      <a:cubicBezTo>
                        <a:pt x="43" y="377"/>
                        <a:pt x="23" y="380"/>
                        <a:pt x="0" y="383"/>
                      </a:cubicBezTo>
                      <a:cubicBezTo>
                        <a:pt x="0" y="260"/>
                        <a:pt x="0" y="137"/>
                        <a:pt x="0" y="13"/>
                      </a:cubicBezTo>
                      <a:cubicBezTo>
                        <a:pt x="17" y="13"/>
                        <a:pt x="34" y="13"/>
                        <a:pt x="51" y="13"/>
                      </a:cubicBezTo>
                      <a:cubicBezTo>
                        <a:pt x="53" y="18"/>
                        <a:pt x="55" y="23"/>
                        <a:pt x="56" y="26"/>
                      </a:cubicBezTo>
                      <a:cubicBezTo>
                        <a:pt x="81" y="20"/>
                        <a:pt x="105" y="11"/>
                        <a:pt x="129" y="8"/>
                      </a:cubicBezTo>
                      <a:cubicBezTo>
                        <a:pt x="182" y="0"/>
                        <a:pt x="216" y="30"/>
                        <a:pt x="218" y="84"/>
                      </a:cubicBezTo>
                      <a:cubicBezTo>
                        <a:pt x="219" y="122"/>
                        <a:pt x="219" y="161"/>
                        <a:pt x="218" y="200"/>
                      </a:cubicBezTo>
                      <a:cubicBezTo>
                        <a:pt x="216" y="246"/>
                        <a:pt x="186" y="275"/>
                        <a:pt x="140" y="275"/>
                      </a:cubicBezTo>
                      <a:cubicBezTo>
                        <a:pt x="116" y="275"/>
                        <a:pt x="92" y="272"/>
                        <a:pt x="65" y="271"/>
                      </a:cubicBezTo>
                      <a:close/>
                      <a:moveTo>
                        <a:pt x="66" y="147"/>
                      </a:moveTo>
                      <a:cubicBezTo>
                        <a:pt x="66" y="154"/>
                        <a:pt x="66" y="161"/>
                        <a:pt x="66" y="167"/>
                      </a:cubicBezTo>
                      <a:cubicBezTo>
                        <a:pt x="66" y="219"/>
                        <a:pt x="67" y="220"/>
                        <a:pt x="118" y="219"/>
                      </a:cubicBezTo>
                      <a:cubicBezTo>
                        <a:pt x="143" y="219"/>
                        <a:pt x="152" y="210"/>
                        <a:pt x="153" y="185"/>
                      </a:cubicBezTo>
                      <a:cubicBezTo>
                        <a:pt x="154" y="156"/>
                        <a:pt x="154" y="125"/>
                        <a:pt x="153" y="96"/>
                      </a:cubicBezTo>
                      <a:cubicBezTo>
                        <a:pt x="152" y="86"/>
                        <a:pt x="148" y="72"/>
                        <a:pt x="141" y="68"/>
                      </a:cubicBezTo>
                      <a:cubicBezTo>
                        <a:pt x="121" y="56"/>
                        <a:pt x="101" y="65"/>
                        <a:pt x="82" y="73"/>
                      </a:cubicBezTo>
                      <a:cubicBezTo>
                        <a:pt x="66" y="80"/>
                        <a:pt x="65" y="93"/>
                        <a:pt x="65" y="107"/>
                      </a:cubicBezTo>
                      <a:cubicBezTo>
                        <a:pt x="66" y="121"/>
                        <a:pt x="66" y="134"/>
                        <a:pt x="66" y="147"/>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3" name="Freeform 11"/>
                <p:cNvSpPr>
                  <a:spLocks noEditPoints="1"/>
                </p:cNvSpPr>
                <p:nvPr/>
              </p:nvSpPr>
              <p:spPr bwMode="auto">
                <a:xfrm>
                  <a:off x="6421438" y="4868863"/>
                  <a:ext cx="822325" cy="1427163"/>
                </a:xfrm>
                <a:custGeom>
                  <a:avLst/>
                  <a:gdLst>
                    <a:gd name="T0" fmla="*/ 65 w 219"/>
                    <a:gd name="T1" fmla="*/ 371 h 380"/>
                    <a:gd name="T2" fmla="*/ 0 w 219"/>
                    <a:gd name="T3" fmla="*/ 380 h 380"/>
                    <a:gd name="T4" fmla="*/ 0 w 219"/>
                    <a:gd name="T5" fmla="*/ 9 h 380"/>
                    <a:gd name="T6" fmla="*/ 51 w 219"/>
                    <a:gd name="T7" fmla="*/ 9 h 380"/>
                    <a:gd name="T8" fmla="*/ 58 w 219"/>
                    <a:gd name="T9" fmla="*/ 28 h 380"/>
                    <a:gd name="T10" fmla="*/ 153 w 219"/>
                    <a:gd name="T11" fmla="*/ 4 h 380"/>
                    <a:gd name="T12" fmla="*/ 215 w 219"/>
                    <a:gd name="T13" fmla="*/ 62 h 380"/>
                    <a:gd name="T14" fmla="*/ 216 w 219"/>
                    <a:gd name="T15" fmla="*/ 207 h 380"/>
                    <a:gd name="T16" fmla="*/ 141 w 219"/>
                    <a:gd name="T17" fmla="*/ 272 h 380"/>
                    <a:gd name="T18" fmla="*/ 65 w 219"/>
                    <a:gd name="T19" fmla="*/ 268 h 380"/>
                    <a:gd name="T20" fmla="*/ 65 w 219"/>
                    <a:gd name="T21" fmla="*/ 371 h 380"/>
                    <a:gd name="T22" fmla="*/ 65 w 219"/>
                    <a:gd name="T23" fmla="*/ 210 h 380"/>
                    <a:gd name="T24" fmla="*/ 118 w 219"/>
                    <a:gd name="T25" fmla="*/ 216 h 380"/>
                    <a:gd name="T26" fmla="*/ 152 w 219"/>
                    <a:gd name="T27" fmla="*/ 182 h 380"/>
                    <a:gd name="T28" fmla="*/ 152 w 219"/>
                    <a:gd name="T29" fmla="*/ 99 h 380"/>
                    <a:gd name="T30" fmla="*/ 107 w 219"/>
                    <a:gd name="T31" fmla="*/ 61 h 380"/>
                    <a:gd name="T32" fmla="*/ 74 w 219"/>
                    <a:gd name="T33" fmla="*/ 76 h 380"/>
                    <a:gd name="T34" fmla="*/ 65 w 219"/>
                    <a:gd name="T35" fmla="*/ 92 h 380"/>
                    <a:gd name="T36" fmla="*/ 65 w 219"/>
                    <a:gd name="T37" fmla="*/ 2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0">
                      <a:moveTo>
                        <a:pt x="65" y="371"/>
                      </a:moveTo>
                      <a:cubicBezTo>
                        <a:pt x="42" y="374"/>
                        <a:pt x="22" y="377"/>
                        <a:pt x="0" y="380"/>
                      </a:cubicBezTo>
                      <a:cubicBezTo>
                        <a:pt x="0" y="256"/>
                        <a:pt x="0" y="133"/>
                        <a:pt x="0" y="9"/>
                      </a:cubicBezTo>
                      <a:cubicBezTo>
                        <a:pt x="18" y="9"/>
                        <a:pt x="34" y="9"/>
                        <a:pt x="51" y="9"/>
                      </a:cubicBezTo>
                      <a:cubicBezTo>
                        <a:pt x="53" y="15"/>
                        <a:pt x="56" y="21"/>
                        <a:pt x="58" y="28"/>
                      </a:cubicBezTo>
                      <a:cubicBezTo>
                        <a:pt x="88" y="9"/>
                        <a:pt x="119" y="0"/>
                        <a:pt x="153" y="4"/>
                      </a:cubicBezTo>
                      <a:cubicBezTo>
                        <a:pt x="187" y="8"/>
                        <a:pt x="212" y="28"/>
                        <a:pt x="215" y="62"/>
                      </a:cubicBezTo>
                      <a:cubicBezTo>
                        <a:pt x="218" y="110"/>
                        <a:pt x="219" y="159"/>
                        <a:pt x="216" y="207"/>
                      </a:cubicBezTo>
                      <a:cubicBezTo>
                        <a:pt x="212" y="249"/>
                        <a:pt x="183" y="272"/>
                        <a:pt x="141" y="272"/>
                      </a:cubicBezTo>
                      <a:cubicBezTo>
                        <a:pt x="117" y="272"/>
                        <a:pt x="92" y="269"/>
                        <a:pt x="65" y="268"/>
                      </a:cubicBezTo>
                      <a:cubicBezTo>
                        <a:pt x="65" y="301"/>
                        <a:pt x="65" y="335"/>
                        <a:pt x="65" y="371"/>
                      </a:cubicBezTo>
                      <a:close/>
                      <a:moveTo>
                        <a:pt x="65" y="210"/>
                      </a:moveTo>
                      <a:cubicBezTo>
                        <a:pt x="83" y="212"/>
                        <a:pt x="101" y="215"/>
                        <a:pt x="118" y="216"/>
                      </a:cubicBezTo>
                      <a:cubicBezTo>
                        <a:pt x="143" y="217"/>
                        <a:pt x="152" y="207"/>
                        <a:pt x="152" y="182"/>
                      </a:cubicBezTo>
                      <a:cubicBezTo>
                        <a:pt x="152" y="155"/>
                        <a:pt x="152" y="127"/>
                        <a:pt x="152" y="99"/>
                      </a:cubicBezTo>
                      <a:cubicBezTo>
                        <a:pt x="152" y="65"/>
                        <a:pt x="140" y="54"/>
                        <a:pt x="107" y="61"/>
                      </a:cubicBezTo>
                      <a:cubicBezTo>
                        <a:pt x="95" y="64"/>
                        <a:pt x="84" y="70"/>
                        <a:pt x="74" y="76"/>
                      </a:cubicBezTo>
                      <a:cubicBezTo>
                        <a:pt x="70" y="79"/>
                        <a:pt x="65" y="86"/>
                        <a:pt x="65" y="92"/>
                      </a:cubicBezTo>
                      <a:cubicBezTo>
                        <a:pt x="64" y="130"/>
                        <a:pt x="65" y="168"/>
                        <a:pt x="65" y="21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4" name="Freeform 12"/>
                <p:cNvSpPr>
                  <a:spLocks noEditPoints="1"/>
                </p:cNvSpPr>
                <p:nvPr/>
              </p:nvSpPr>
              <p:spPr bwMode="auto">
                <a:xfrm>
                  <a:off x="7348538" y="4879975"/>
                  <a:ext cx="790575" cy="1006475"/>
                </a:xfrm>
                <a:custGeom>
                  <a:avLst/>
                  <a:gdLst>
                    <a:gd name="T0" fmla="*/ 207 w 210"/>
                    <a:gd name="T1" fmla="*/ 161 h 268"/>
                    <a:gd name="T2" fmla="*/ 67 w 210"/>
                    <a:gd name="T3" fmla="*/ 161 h 268"/>
                    <a:gd name="T4" fmla="*/ 114 w 210"/>
                    <a:gd name="T5" fmla="*/ 214 h 268"/>
                    <a:gd name="T6" fmla="*/ 154 w 210"/>
                    <a:gd name="T7" fmla="*/ 212 h 268"/>
                    <a:gd name="T8" fmla="*/ 194 w 210"/>
                    <a:gd name="T9" fmla="*/ 204 h 268"/>
                    <a:gd name="T10" fmla="*/ 197 w 210"/>
                    <a:gd name="T11" fmla="*/ 213 h 268"/>
                    <a:gd name="T12" fmla="*/ 166 w 210"/>
                    <a:gd name="T13" fmla="*/ 264 h 268"/>
                    <a:gd name="T14" fmla="*/ 71 w 210"/>
                    <a:gd name="T15" fmla="*/ 265 h 268"/>
                    <a:gd name="T16" fmla="*/ 5 w 210"/>
                    <a:gd name="T17" fmla="*/ 201 h 268"/>
                    <a:gd name="T18" fmla="*/ 5 w 210"/>
                    <a:gd name="T19" fmla="*/ 70 h 268"/>
                    <a:gd name="T20" fmla="*/ 76 w 210"/>
                    <a:gd name="T21" fmla="*/ 3 h 268"/>
                    <a:gd name="T22" fmla="*/ 139 w 210"/>
                    <a:gd name="T23" fmla="*/ 3 h 268"/>
                    <a:gd name="T24" fmla="*/ 206 w 210"/>
                    <a:gd name="T25" fmla="*/ 71 h 268"/>
                    <a:gd name="T26" fmla="*/ 207 w 210"/>
                    <a:gd name="T27" fmla="*/ 161 h 268"/>
                    <a:gd name="T28" fmla="*/ 66 w 210"/>
                    <a:gd name="T29" fmla="*/ 105 h 268"/>
                    <a:gd name="T30" fmla="*/ 147 w 210"/>
                    <a:gd name="T31" fmla="*/ 105 h 268"/>
                    <a:gd name="T32" fmla="*/ 111 w 210"/>
                    <a:gd name="T33" fmla="*/ 54 h 268"/>
                    <a:gd name="T34" fmla="*/ 66 w 210"/>
                    <a:gd name="T35" fmla="*/ 1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268">
                      <a:moveTo>
                        <a:pt x="207" y="161"/>
                      </a:moveTo>
                      <a:cubicBezTo>
                        <a:pt x="161" y="161"/>
                        <a:pt x="114" y="161"/>
                        <a:pt x="67" y="161"/>
                      </a:cubicBezTo>
                      <a:cubicBezTo>
                        <a:pt x="66" y="203"/>
                        <a:pt x="76" y="214"/>
                        <a:pt x="114" y="214"/>
                      </a:cubicBezTo>
                      <a:cubicBezTo>
                        <a:pt x="128" y="214"/>
                        <a:pt x="141" y="214"/>
                        <a:pt x="154" y="212"/>
                      </a:cubicBezTo>
                      <a:cubicBezTo>
                        <a:pt x="167" y="210"/>
                        <a:pt x="180" y="207"/>
                        <a:pt x="194" y="204"/>
                      </a:cubicBezTo>
                      <a:cubicBezTo>
                        <a:pt x="195" y="207"/>
                        <a:pt x="196" y="210"/>
                        <a:pt x="197" y="213"/>
                      </a:cubicBezTo>
                      <a:cubicBezTo>
                        <a:pt x="208" y="255"/>
                        <a:pt x="208" y="258"/>
                        <a:pt x="166" y="264"/>
                      </a:cubicBezTo>
                      <a:cubicBezTo>
                        <a:pt x="135" y="268"/>
                        <a:pt x="102" y="268"/>
                        <a:pt x="71" y="265"/>
                      </a:cubicBezTo>
                      <a:cubicBezTo>
                        <a:pt x="35" y="261"/>
                        <a:pt x="8" y="239"/>
                        <a:pt x="5" y="201"/>
                      </a:cubicBezTo>
                      <a:cubicBezTo>
                        <a:pt x="1" y="158"/>
                        <a:pt x="0" y="114"/>
                        <a:pt x="5" y="70"/>
                      </a:cubicBezTo>
                      <a:cubicBezTo>
                        <a:pt x="9" y="31"/>
                        <a:pt x="37" y="8"/>
                        <a:pt x="76" y="3"/>
                      </a:cubicBezTo>
                      <a:cubicBezTo>
                        <a:pt x="96" y="0"/>
                        <a:pt x="118" y="0"/>
                        <a:pt x="139" y="3"/>
                      </a:cubicBezTo>
                      <a:cubicBezTo>
                        <a:pt x="176" y="7"/>
                        <a:pt x="201" y="31"/>
                        <a:pt x="206" y="71"/>
                      </a:cubicBezTo>
                      <a:cubicBezTo>
                        <a:pt x="210" y="100"/>
                        <a:pt x="207" y="129"/>
                        <a:pt x="207" y="161"/>
                      </a:cubicBezTo>
                      <a:close/>
                      <a:moveTo>
                        <a:pt x="66" y="105"/>
                      </a:moveTo>
                      <a:cubicBezTo>
                        <a:pt x="94" y="105"/>
                        <a:pt x="121" y="105"/>
                        <a:pt x="147" y="105"/>
                      </a:cubicBezTo>
                      <a:cubicBezTo>
                        <a:pt x="149" y="70"/>
                        <a:pt x="138" y="55"/>
                        <a:pt x="111" y="54"/>
                      </a:cubicBezTo>
                      <a:cubicBezTo>
                        <a:pt x="80" y="53"/>
                        <a:pt x="67" y="67"/>
                        <a:pt x="66" y="105"/>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5" name="Freeform 13"/>
                <p:cNvSpPr>
                  <a:spLocks/>
                </p:cNvSpPr>
                <p:nvPr/>
              </p:nvSpPr>
              <p:spPr bwMode="auto">
                <a:xfrm>
                  <a:off x="4524376" y="4935538"/>
                  <a:ext cx="811213" cy="1028700"/>
                </a:xfrm>
                <a:custGeom>
                  <a:avLst/>
                  <a:gdLst>
                    <a:gd name="T0" fmla="*/ 216 w 216"/>
                    <a:gd name="T1" fmla="*/ 260 h 274"/>
                    <a:gd name="T2" fmla="*/ 161 w 216"/>
                    <a:gd name="T3" fmla="*/ 243 h 274"/>
                    <a:gd name="T4" fmla="*/ 62 w 216"/>
                    <a:gd name="T5" fmla="*/ 263 h 274"/>
                    <a:gd name="T6" fmla="*/ 2 w 216"/>
                    <a:gd name="T7" fmla="*/ 211 h 274"/>
                    <a:gd name="T8" fmla="*/ 1 w 216"/>
                    <a:gd name="T9" fmla="*/ 1 h 274"/>
                    <a:gd name="T10" fmla="*/ 65 w 216"/>
                    <a:gd name="T11" fmla="*/ 1 h 274"/>
                    <a:gd name="T12" fmla="*/ 66 w 216"/>
                    <a:gd name="T13" fmla="*/ 22 h 274"/>
                    <a:gd name="T14" fmla="*/ 66 w 216"/>
                    <a:gd name="T15" fmla="*/ 172 h 274"/>
                    <a:gd name="T16" fmla="*/ 97 w 216"/>
                    <a:gd name="T17" fmla="*/ 199 h 274"/>
                    <a:gd name="T18" fmla="*/ 103 w 216"/>
                    <a:gd name="T19" fmla="*/ 198 h 274"/>
                    <a:gd name="T20" fmla="*/ 152 w 216"/>
                    <a:gd name="T21" fmla="*/ 136 h 274"/>
                    <a:gd name="T22" fmla="*/ 152 w 216"/>
                    <a:gd name="T23" fmla="*/ 20 h 274"/>
                    <a:gd name="T24" fmla="*/ 153 w 216"/>
                    <a:gd name="T25" fmla="*/ 0 h 274"/>
                    <a:gd name="T26" fmla="*/ 216 w 216"/>
                    <a:gd name="T27" fmla="*/ 0 h 274"/>
                    <a:gd name="T28" fmla="*/ 216 w 216"/>
                    <a:gd name="T29" fmla="*/ 2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274">
                      <a:moveTo>
                        <a:pt x="216" y="260"/>
                      </a:moveTo>
                      <a:cubicBezTo>
                        <a:pt x="196" y="252"/>
                        <a:pt x="169" y="274"/>
                        <a:pt x="161" y="243"/>
                      </a:cubicBezTo>
                      <a:cubicBezTo>
                        <a:pt x="128" y="250"/>
                        <a:pt x="95" y="259"/>
                        <a:pt x="62" y="263"/>
                      </a:cubicBezTo>
                      <a:cubicBezTo>
                        <a:pt x="27" y="266"/>
                        <a:pt x="3" y="247"/>
                        <a:pt x="2" y="211"/>
                      </a:cubicBezTo>
                      <a:cubicBezTo>
                        <a:pt x="0" y="142"/>
                        <a:pt x="1" y="72"/>
                        <a:pt x="1" y="1"/>
                      </a:cubicBezTo>
                      <a:cubicBezTo>
                        <a:pt x="22" y="1"/>
                        <a:pt x="42" y="1"/>
                        <a:pt x="65" y="1"/>
                      </a:cubicBezTo>
                      <a:cubicBezTo>
                        <a:pt x="65" y="8"/>
                        <a:pt x="66" y="15"/>
                        <a:pt x="66" y="22"/>
                      </a:cubicBezTo>
                      <a:cubicBezTo>
                        <a:pt x="66" y="72"/>
                        <a:pt x="66" y="122"/>
                        <a:pt x="66" y="172"/>
                      </a:cubicBezTo>
                      <a:cubicBezTo>
                        <a:pt x="66" y="197"/>
                        <a:pt x="72" y="202"/>
                        <a:pt x="97" y="199"/>
                      </a:cubicBezTo>
                      <a:cubicBezTo>
                        <a:pt x="99" y="199"/>
                        <a:pt x="101" y="198"/>
                        <a:pt x="103" y="198"/>
                      </a:cubicBezTo>
                      <a:cubicBezTo>
                        <a:pt x="149" y="188"/>
                        <a:pt x="152" y="184"/>
                        <a:pt x="152" y="136"/>
                      </a:cubicBezTo>
                      <a:cubicBezTo>
                        <a:pt x="152" y="98"/>
                        <a:pt x="152" y="59"/>
                        <a:pt x="152" y="20"/>
                      </a:cubicBezTo>
                      <a:cubicBezTo>
                        <a:pt x="152" y="14"/>
                        <a:pt x="153" y="7"/>
                        <a:pt x="153" y="0"/>
                      </a:cubicBezTo>
                      <a:cubicBezTo>
                        <a:pt x="174" y="0"/>
                        <a:pt x="194" y="0"/>
                        <a:pt x="216" y="0"/>
                      </a:cubicBezTo>
                      <a:cubicBezTo>
                        <a:pt x="216" y="86"/>
                        <a:pt x="216" y="171"/>
                        <a:pt x="216" y="26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6" name="Freeform 14"/>
                <p:cNvSpPr>
                  <a:spLocks/>
                </p:cNvSpPr>
                <p:nvPr/>
              </p:nvSpPr>
              <p:spPr bwMode="auto">
                <a:xfrm>
                  <a:off x="8205788" y="4624388"/>
                  <a:ext cx="635000" cy="1268413"/>
                </a:xfrm>
                <a:custGeom>
                  <a:avLst/>
                  <a:gdLst>
                    <a:gd name="T0" fmla="*/ 37 w 169"/>
                    <a:gd name="T1" fmla="*/ 126 h 338"/>
                    <a:gd name="T2" fmla="*/ 0 w 169"/>
                    <a:gd name="T3" fmla="*/ 126 h 338"/>
                    <a:gd name="T4" fmla="*/ 0 w 169"/>
                    <a:gd name="T5" fmla="*/ 74 h 338"/>
                    <a:gd name="T6" fmla="*/ 36 w 169"/>
                    <a:gd name="T7" fmla="*/ 74 h 338"/>
                    <a:gd name="T8" fmla="*/ 36 w 169"/>
                    <a:gd name="T9" fmla="*/ 9 h 338"/>
                    <a:gd name="T10" fmla="*/ 103 w 169"/>
                    <a:gd name="T11" fmla="*/ 0 h 338"/>
                    <a:gd name="T12" fmla="*/ 103 w 169"/>
                    <a:gd name="T13" fmla="*/ 73 h 338"/>
                    <a:gd name="T14" fmla="*/ 169 w 169"/>
                    <a:gd name="T15" fmla="*/ 73 h 338"/>
                    <a:gd name="T16" fmla="*/ 165 w 169"/>
                    <a:gd name="T17" fmla="*/ 125 h 338"/>
                    <a:gd name="T18" fmla="*/ 104 w 169"/>
                    <a:gd name="T19" fmla="*/ 125 h 338"/>
                    <a:gd name="T20" fmla="*/ 104 w 169"/>
                    <a:gd name="T21" fmla="*/ 263 h 338"/>
                    <a:gd name="T22" fmla="*/ 125 w 169"/>
                    <a:gd name="T23" fmla="*/ 282 h 338"/>
                    <a:gd name="T24" fmla="*/ 159 w 169"/>
                    <a:gd name="T25" fmla="*/ 278 h 338"/>
                    <a:gd name="T26" fmla="*/ 166 w 169"/>
                    <a:gd name="T27" fmla="*/ 331 h 338"/>
                    <a:gd name="T28" fmla="*/ 94 w 169"/>
                    <a:gd name="T29" fmla="*/ 336 h 338"/>
                    <a:gd name="T30" fmla="*/ 37 w 169"/>
                    <a:gd name="T31" fmla="*/ 272 h 338"/>
                    <a:gd name="T32" fmla="*/ 37 w 169"/>
                    <a:gd name="T33" fmla="*/ 12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338">
                      <a:moveTo>
                        <a:pt x="37" y="126"/>
                      </a:moveTo>
                      <a:cubicBezTo>
                        <a:pt x="24" y="126"/>
                        <a:pt x="12" y="126"/>
                        <a:pt x="0" y="126"/>
                      </a:cubicBezTo>
                      <a:cubicBezTo>
                        <a:pt x="0" y="108"/>
                        <a:pt x="0" y="92"/>
                        <a:pt x="0" y="74"/>
                      </a:cubicBezTo>
                      <a:cubicBezTo>
                        <a:pt x="12" y="74"/>
                        <a:pt x="23" y="74"/>
                        <a:pt x="36" y="74"/>
                      </a:cubicBezTo>
                      <a:cubicBezTo>
                        <a:pt x="36" y="53"/>
                        <a:pt x="36" y="33"/>
                        <a:pt x="36" y="9"/>
                      </a:cubicBezTo>
                      <a:cubicBezTo>
                        <a:pt x="59" y="6"/>
                        <a:pt x="80" y="4"/>
                        <a:pt x="103" y="0"/>
                      </a:cubicBezTo>
                      <a:cubicBezTo>
                        <a:pt x="103" y="26"/>
                        <a:pt x="103" y="48"/>
                        <a:pt x="103" y="73"/>
                      </a:cubicBezTo>
                      <a:cubicBezTo>
                        <a:pt x="125" y="73"/>
                        <a:pt x="146" y="73"/>
                        <a:pt x="169" y="73"/>
                      </a:cubicBezTo>
                      <a:cubicBezTo>
                        <a:pt x="168" y="92"/>
                        <a:pt x="166" y="107"/>
                        <a:pt x="165" y="125"/>
                      </a:cubicBezTo>
                      <a:cubicBezTo>
                        <a:pt x="145" y="125"/>
                        <a:pt x="125" y="125"/>
                        <a:pt x="104" y="125"/>
                      </a:cubicBezTo>
                      <a:cubicBezTo>
                        <a:pt x="104" y="173"/>
                        <a:pt x="104" y="218"/>
                        <a:pt x="104" y="263"/>
                      </a:cubicBezTo>
                      <a:cubicBezTo>
                        <a:pt x="104" y="276"/>
                        <a:pt x="113" y="282"/>
                        <a:pt x="125" y="282"/>
                      </a:cubicBezTo>
                      <a:cubicBezTo>
                        <a:pt x="136" y="281"/>
                        <a:pt x="146" y="279"/>
                        <a:pt x="159" y="278"/>
                      </a:cubicBezTo>
                      <a:cubicBezTo>
                        <a:pt x="161" y="295"/>
                        <a:pt x="163" y="310"/>
                        <a:pt x="166" y="331"/>
                      </a:cubicBezTo>
                      <a:cubicBezTo>
                        <a:pt x="141" y="333"/>
                        <a:pt x="117" y="338"/>
                        <a:pt x="94" y="336"/>
                      </a:cubicBezTo>
                      <a:cubicBezTo>
                        <a:pt x="57" y="333"/>
                        <a:pt x="38" y="310"/>
                        <a:pt x="37" y="272"/>
                      </a:cubicBezTo>
                      <a:cubicBezTo>
                        <a:pt x="37" y="224"/>
                        <a:pt x="37" y="176"/>
                        <a:pt x="37" y="126"/>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10" name="Group 463"/>
              <p:cNvGrpSpPr/>
              <p:nvPr/>
            </p:nvGrpSpPr>
            <p:grpSpPr>
              <a:xfrm>
                <a:off x="6864351" y="6111875"/>
                <a:ext cx="1879600" cy="923926"/>
                <a:chOff x="6864351" y="6111875"/>
                <a:chExt cx="1879600" cy="923926"/>
              </a:xfrm>
            </p:grpSpPr>
            <p:sp>
              <p:nvSpPr>
                <p:cNvPr id="28" name="Freeform 16"/>
                <p:cNvSpPr>
                  <a:spLocks noEditPoints="1"/>
                </p:cNvSpPr>
                <p:nvPr/>
              </p:nvSpPr>
              <p:spPr bwMode="auto">
                <a:xfrm>
                  <a:off x="7675563" y="6111875"/>
                  <a:ext cx="533400" cy="915988"/>
                </a:xfrm>
                <a:custGeom>
                  <a:avLst/>
                  <a:gdLst>
                    <a:gd name="T0" fmla="*/ 41 w 142"/>
                    <a:gd name="T1" fmla="*/ 0 h 244"/>
                    <a:gd name="T2" fmla="*/ 41 w 142"/>
                    <a:gd name="T3" fmla="*/ 77 h 244"/>
                    <a:gd name="T4" fmla="*/ 87 w 142"/>
                    <a:gd name="T5" fmla="*/ 70 h 244"/>
                    <a:gd name="T6" fmla="*/ 141 w 142"/>
                    <a:gd name="T7" fmla="*/ 119 h 244"/>
                    <a:gd name="T8" fmla="*/ 141 w 142"/>
                    <a:gd name="T9" fmla="*/ 189 h 244"/>
                    <a:gd name="T10" fmla="*/ 92 w 142"/>
                    <a:gd name="T11" fmla="*/ 241 h 244"/>
                    <a:gd name="T12" fmla="*/ 14 w 142"/>
                    <a:gd name="T13" fmla="*/ 240 h 244"/>
                    <a:gd name="T14" fmla="*/ 1 w 142"/>
                    <a:gd name="T15" fmla="*/ 226 h 244"/>
                    <a:gd name="T16" fmla="*/ 1 w 142"/>
                    <a:gd name="T17" fmla="*/ 18 h 244"/>
                    <a:gd name="T18" fmla="*/ 15 w 142"/>
                    <a:gd name="T19" fmla="*/ 3 h 244"/>
                    <a:gd name="T20" fmla="*/ 41 w 142"/>
                    <a:gd name="T21" fmla="*/ 0 h 244"/>
                    <a:gd name="T22" fmla="*/ 42 w 142"/>
                    <a:gd name="T23" fmla="*/ 159 h 244"/>
                    <a:gd name="T24" fmla="*/ 42 w 142"/>
                    <a:gd name="T25" fmla="*/ 195 h 244"/>
                    <a:gd name="T26" fmla="*/ 45 w 142"/>
                    <a:gd name="T27" fmla="*/ 207 h 244"/>
                    <a:gd name="T28" fmla="*/ 99 w 142"/>
                    <a:gd name="T29" fmla="*/ 186 h 244"/>
                    <a:gd name="T30" fmla="*/ 99 w 142"/>
                    <a:gd name="T31" fmla="*/ 122 h 244"/>
                    <a:gd name="T32" fmla="*/ 91 w 142"/>
                    <a:gd name="T33" fmla="*/ 108 h 244"/>
                    <a:gd name="T34" fmla="*/ 42 w 142"/>
                    <a:gd name="T35" fmla="*/ 135 h 244"/>
                    <a:gd name="T36" fmla="*/ 42 w 142"/>
                    <a:gd name="T3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44">
                      <a:moveTo>
                        <a:pt x="41" y="0"/>
                      </a:moveTo>
                      <a:cubicBezTo>
                        <a:pt x="41" y="26"/>
                        <a:pt x="41" y="51"/>
                        <a:pt x="41" y="77"/>
                      </a:cubicBezTo>
                      <a:cubicBezTo>
                        <a:pt x="57" y="74"/>
                        <a:pt x="72" y="71"/>
                        <a:pt x="87" y="70"/>
                      </a:cubicBezTo>
                      <a:cubicBezTo>
                        <a:pt x="121" y="68"/>
                        <a:pt x="139" y="85"/>
                        <a:pt x="141" y="119"/>
                      </a:cubicBezTo>
                      <a:cubicBezTo>
                        <a:pt x="142" y="142"/>
                        <a:pt x="142" y="166"/>
                        <a:pt x="141" y="189"/>
                      </a:cubicBezTo>
                      <a:cubicBezTo>
                        <a:pt x="139" y="221"/>
                        <a:pt x="123" y="238"/>
                        <a:pt x="92" y="241"/>
                      </a:cubicBezTo>
                      <a:cubicBezTo>
                        <a:pt x="66" y="244"/>
                        <a:pt x="40" y="242"/>
                        <a:pt x="14" y="240"/>
                      </a:cubicBezTo>
                      <a:cubicBezTo>
                        <a:pt x="9" y="240"/>
                        <a:pt x="1" y="231"/>
                        <a:pt x="1" y="226"/>
                      </a:cubicBezTo>
                      <a:cubicBezTo>
                        <a:pt x="0" y="156"/>
                        <a:pt x="0" y="87"/>
                        <a:pt x="1" y="18"/>
                      </a:cubicBezTo>
                      <a:cubicBezTo>
                        <a:pt x="1" y="13"/>
                        <a:pt x="9" y="6"/>
                        <a:pt x="15" y="3"/>
                      </a:cubicBezTo>
                      <a:cubicBezTo>
                        <a:pt x="22" y="0"/>
                        <a:pt x="30" y="1"/>
                        <a:pt x="41" y="0"/>
                      </a:cubicBezTo>
                      <a:close/>
                      <a:moveTo>
                        <a:pt x="42" y="159"/>
                      </a:moveTo>
                      <a:cubicBezTo>
                        <a:pt x="42" y="171"/>
                        <a:pt x="41" y="183"/>
                        <a:pt x="42" y="195"/>
                      </a:cubicBezTo>
                      <a:cubicBezTo>
                        <a:pt x="42" y="199"/>
                        <a:pt x="43" y="205"/>
                        <a:pt x="45" y="207"/>
                      </a:cubicBezTo>
                      <a:cubicBezTo>
                        <a:pt x="61" y="220"/>
                        <a:pt x="98" y="205"/>
                        <a:pt x="99" y="186"/>
                      </a:cubicBezTo>
                      <a:cubicBezTo>
                        <a:pt x="101" y="165"/>
                        <a:pt x="100" y="143"/>
                        <a:pt x="99" y="122"/>
                      </a:cubicBezTo>
                      <a:cubicBezTo>
                        <a:pt x="99" y="117"/>
                        <a:pt x="95" y="110"/>
                        <a:pt x="91" y="108"/>
                      </a:cubicBezTo>
                      <a:cubicBezTo>
                        <a:pt x="71" y="95"/>
                        <a:pt x="42" y="112"/>
                        <a:pt x="42" y="135"/>
                      </a:cubicBezTo>
                      <a:cubicBezTo>
                        <a:pt x="42" y="143"/>
                        <a:pt x="42" y="151"/>
                        <a:pt x="42" y="159"/>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 name="Freeform 19"/>
                <p:cNvSpPr>
                  <a:spLocks noEditPoints="1"/>
                </p:cNvSpPr>
                <p:nvPr/>
              </p:nvSpPr>
              <p:spPr bwMode="auto">
                <a:xfrm>
                  <a:off x="7081838" y="6354763"/>
                  <a:ext cx="496888" cy="681038"/>
                </a:xfrm>
                <a:custGeom>
                  <a:avLst/>
                  <a:gdLst>
                    <a:gd name="T0" fmla="*/ 91 w 132"/>
                    <a:gd name="T1" fmla="*/ 82 h 181"/>
                    <a:gd name="T2" fmla="*/ 52 w 132"/>
                    <a:gd name="T3" fmla="*/ 38 h 181"/>
                    <a:gd name="T4" fmla="*/ 14 w 132"/>
                    <a:gd name="T5" fmla="*/ 42 h 181"/>
                    <a:gd name="T6" fmla="*/ 9 w 132"/>
                    <a:gd name="T7" fmla="*/ 13 h 181"/>
                    <a:gd name="T8" fmla="*/ 107 w 132"/>
                    <a:gd name="T9" fmla="*/ 11 h 181"/>
                    <a:gd name="T10" fmla="*/ 131 w 132"/>
                    <a:gd name="T11" fmla="*/ 47 h 181"/>
                    <a:gd name="T12" fmla="*/ 132 w 132"/>
                    <a:gd name="T13" fmla="*/ 178 h 181"/>
                    <a:gd name="T14" fmla="*/ 98 w 132"/>
                    <a:gd name="T15" fmla="*/ 170 h 181"/>
                    <a:gd name="T16" fmla="*/ 85 w 132"/>
                    <a:gd name="T17" fmla="*/ 170 h 181"/>
                    <a:gd name="T18" fmla="*/ 64 w 132"/>
                    <a:gd name="T19" fmla="*/ 177 h 181"/>
                    <a:gd name="T20" fmla="*/ 15 w 132"/>
                    <a:gd name="T21" fmla="*/ 165 h 181"/>
                    <a:gd name="T22" fmla="*/ 8 w 132"/>
                    <a:gd name="T23" fmla="*/ 105 h 181"/>
                    <a:gd name="T24" fmla="*/ 48 w 132"/>
                    <a:gd name="T25" fmla="*/ 82 h 181"/>
                    <a:gd name="T26" fmla="*/ 91 w 132"/>
                    <a:gd name="T27" fmla="*/ 82 h 181"/>
                    <a:gd name="T28" fmla="*/ 91 w 132"/>
                    <a:gd name="T29" fmla="*/ 113 h 181"/>
                    <a:gd name="T30" fmla="*/ 43 w 132"/>
                    <a:gd name="T31" fmla="*/ 128 h 181"/>
                    <a:gd name="T32" fmla="*/ 63 w 132"/>
                    <a:gd name="T33" fmla="*/ 147 h 181"/>
                    <a:gd name="T34" fmla="*/ 91 w 132"/>
                    <a:gd name="T35" fmla="*/ 11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81">
                      <a:moveTo>
                        <a:pt x="91" y="82"/>
                      </a:moveTo>
                      <a:cubicBezTo>
                        <a:pt x="94" y="43"/>
                        <a:pt x="88" y="36"/>
                        <a:pt x="52" y="38"/>
                      </a:cubicBezTo>
                      <a:cubicBezTo>
                        <a:pt x="40" y="39"/>
                        <a:pt x="28" y="41"/>
                        <a:pt x="14" y="42"/>
                      </a:cubicBezTo>
                      <a:cubicBezTo>
                        <a:pt x="13" y="32"/>
                        <a:pt x="11" y="24"/>
                        <a:pt x="9" y="13"/>
                      </a:cubicBezTo>
                      <a:cubicBezTo>
                        <a:pt x="42" y="4"/>
                        <a:pt x="75" y="0"/>
                        <a:pt x="107" y="11"/>
                      </a:cubicBezTo>
                      <a:cubicBezTo>
                        <a:pt x="123" y="17"/>
                        <a:pt x="131" y="31"/>
                        <a:pt x="131" y="47"/>
                      </a:cubicBezTo>
                      <a:cubicBezTo>
                        <a:pt x="132" y="89"/>
                        <a:pt x="132" y="131"/>
                        <a:pt x="132" y="178"/>
                      </a:cubicBezTo>
                      <a:cubicBezTo>
                        <a:pt x="120" y="175"/>
                        <a:pt x="109" y="172"/>
                        <a:pt x="98" y="170"/>
                      </a:cubicBezTo>
                      <a:cubicBezTo>
                        <a:pt x="94" y="169"/>
                        <a:pt x="89" y="169"/>
                        <a:pt x="85" y="170"/>
                      </a:cubicBezTo>
                      <a:cubicBezTo>
                        <a:pt x="78" y="172"/>
                        <a:pt x="71" y="175"/>
                        <a:pt x="64" y="177"/>
                      </a:cubicBezTo>
                      <a:cubicBezTo>
                        <a:pt x="46" y="181"/>
                        <a:pt x="28" y="181"/>
                        <a:pt x="15" y="165"/>
                      </a:cubicBezTo>
                      <a:cubicBezTo>
                        <a:pt x="0" y="147"/>
                        <a:pt x="1" y="126"/>
                        <a:pt x="8" y="105"/>
                      </a:cubicBezTo>
                      <a:cubicBezTo>
                        <a:pt x="14" y="86"/>
                        <a:pt x="32" y="84"/>
                        <a:pt x="48" y="82"/>
                      </a:cubicBezTo>
                      <a:cubicBezTo>
                        <a:pt x="62" y="81"/>
                        <a:pt x="76" y="82"/>
                        <a:pt x="91" y="82"/>
                      </a:cubicBezTo>
                      <a:close/>
                      <a:moveTo>
                        <a:pt x="91" y="113"/>
                      </a:moveTo>
                      <a:cubicBezTo>
                        <a:pt x="51" y="109"/>
                        <a:pt x="44" y="111"/>
                        <a:pt x="43" y="128"/>
                      </a:cubicBezTo>
                      <a:cubicBezTo>
                        <a:pt x="43" y="143"/>
                        <a:pt x="50" y="147"/>
                        <a:pt x="63" y="147"/>
                      </a:cubicBezTo>
                      <a:cubicBezTo>
                        <a:pt x="87" y="147"/>
                        <a:pt x="93" y="139"/>
                        <a:pt x="91" y="11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8" name="Freeform 20"/>
                <p:cNvSpPr>
                  <a:spLocks/>
                </p:cNvSpPr>
                <p:nvPr/>
              </p:nvSpPr>
              <p:spPr bwMode="auto">
                <a:xfrm>
                  <a:off x="8228013" y="6381750"/>
                  <a:ext cx="515938" cy="649288"/>
                </a:xfrm>
                <a:custGeom>
                  <a:avLst/>
                  <a:gdLst>
                    <a:gd name="T0" fmla="*/ 9 w 137"/>
                    <a:gd name="T1" fmla="*/ 163 h 173"/>
                    <a:gd name="T2" fmla="*/ 14 w 137"/>
                    <a:gd name="T3" fmla="*/ 135 h 173"/>
                    <a:gd name="T4" fmla="*/ 64 w 137"/>
                    <a:gd name="T5" fmla="*/ 138 h 173"/>
                    <a:gd name="T6" fmla="*/ 85 w 137"/>
                    <a:gd name="T7" fmla="*/ 126 h 173"/>
                    <a:gd name="T8" fmla="*/ 70 w 137"/>
                    <a:gd name="T9" fmla="*/ 103 h 173"/>
                    <a:gd name="T10" fmla="*/ 51 w 137"/>
                    <a:gd name="T11" fmla="*/ 97 h 173"/>
                    <a:gd name="T12" fmla="*/ 14 w 137"/>
                    <a:gd name="T13" fmla="*/ 27 h 173"/>
                    <a:gd name="T14" fmla="*/ 39 w 137"/>
                    <a:gd name="T15" fmla="*/ 3 h 173"/>
                    <a:gd name="T16" fmla="*/ 122 w 137"/>
                    <a:gd name="T17" fmla="*/ 2 h 173"/>
                    <a:gd name="T18" fmla="*/ 118 w 137"/>
                    <a:gd name="T19" fmla="*/ 34 h 173"/>
                    <a:gd name="T20" fmla="*/ 74 w 137"/>
                    <a:gd name="T21" fmla="*/ 30 h 173"/>
                    <a:gd name="T22" fmla="*/ 50 w 137"/>
                    <a:gd name="T23" fmla="*/ 45 h 173"/>
                    <a:gd name="T24" fmla="*/ 69 w 137"/>
                    <a:gd name="T25" fmla="*/ 66 h 173"/>
                    <a:gd name="T26" fmla="*/ 85 w 137"/>
                    <a:gd name="T27" fmla="*/ 70 h 173"/>
                    <a:gd name="T28" fmla="*/ 120 w 137"/>
                    <a:gd name="T29" fmla="*/ 148 h 173"/>
                    <a:gd name="T30" fmla="*/ 69 w 137"/>
                    <a:gd name="T31" fmla="*/ 172 h 173"/>
                    <a:gd name="T32" fmla="*/ 34 w 137"/>
                    <a:gd name="T33" fmla="*/ 169 h 173"/>
                    <a:gd name="T34" fmla="*/ 9 w 137"/>
                    <a:gd name="T35"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73">
                      <a:moveTo>
                        <a:pt x="9" y="163"/>
                      </a:moveTo>
                      <a:cubicBezTo>
                        <a:pt x="11" y="152"/>
                        <a:pt x="12" y="144"/>
                        <a:pt x="14" y="135"/>
                      </a:cubicBezTo>
                      <a:cubicBezTo>
                        <a:pt x="32" y="136"/>
                        <a:pt x="48" y="139"/>
                        <a:pt x="64" y="138"/>
                      </a:cubicBezTo>
                      <a:cubicBezTo>
                        <a:pt x="71" y="138"/>
                        <a:pt x="78" y="130"/>
                        <a:pt x="85" y="126"/>
                      </a:cubicBezTo>
                      <a:cubicBezTo>
                        <a:pt x="80" y="118"/>
                        <a:pt x="76" y="109"/>
                        <a:pt x="70" y="103"/>
                      </a:cubicBezTo>
                      <a:cubicBezTo>
                        <a:pt x="66" y="99"/>
                        <a:pt x="58" y="99"/>
                        <a:pt x="51" y="97"/>
                      </a:cubicBezTo>
                      <a:cubicBezTo>
                        <a:pt x="14" y="87"/>
                        <a:pt x="0" y="63"/>
                        <a:pt x="14" y="27"/>
                      </a:cubicBezTo>
                      <a:cubicBezTo>
                        <a:pt x="17" y="16"/>
                        <a:pt x="30" y="4"/>
                        <a:pt x="39" y="3"/>
                      </a:cubicBezTo>
                      <a:cubicBezTo>
                        <a:pt x="66" y="0"/>
                        <a:pt x="93" y="2"/>
                        <a:pt x="122" y="2"/>
                      </a:cubicBezTo>
                      <a:cubicBezTo>
                        <a:pt x="120" y="13"/>
                        <a:pt x="119" y="22"/>
                        <a:pt x="118" y="34"/>
                      </a:cubicBezTo>
                      <a:cubicBezTo>
                        <a:pt x="103" y="32"/>
                        <a:pt x="89" y="31"/>
                        <a:pt x="74" y="30"/>
                      </a:cubicBezTo>
                      <a:cubicBezTo>
                        <a:pt x="64" y="30"/>
                        <a:pt x="52" y="29"/>
                        <a:pt x="50" y="45"/>
                      </a:cubicBezTo>
                      <a:cubicBezTo>
                        <a:pt x="49" y="59"/>
                        <a:pt x="59" y="63"/>
                        <a:pt x="69" y="66"/>
                      </a:cubicBezTo>
                      <a:cubicBezTo>
                        <a:pt x="74" y="67"/>
                        <a:pt x="79" y="68"/>
                        <a:pt x="85" y="70"/>
                      </a:cubicBezTo>
                      <a:cubicBezTo>
                        <a:pt x="123" y="81"/>
                        <a:pt x="137" y="112"/>
                        <a:pt x="120" y="148"/>
                      </a:cubicBezTo>
                      <a:cubicBezTo>
                        <a:pt x="110" y="170"/>
                        <a:pt x="89" y="171"/>
                        <a:pt x="69" y="172"/>
                      </a:cubicBezTo>
                      <a:cubicBezTo>
                        <a:pt x="58" y="173"/>
                        <a:pt x="45" y="171"/>
                        <a:pt x="34" y="169"/>
                      </a:cubicBezTo>
                      <a:cubicBezTo>
                        <a:pt x="26" y="168"/>
                        <a:pt x="18" y="165"/>
                        <a:pt x="9" y="16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9" name="Freeform 21"/>
                <p:cNvSpPr>
                  <a:spLocks/>
                </p:cNvSpPr>
                <p:nvPr/>
              </p:nvSpPr>
              <p:spPr bwMode="auto">
                <a:xfrm>
                  <a:off x="6864351" y="6115050"/>
                  <a:ext cx="142875" cy="893763"/>
                </a:xfrm>
                <a:custGeom>
                  <a:avLst/>
                  <a:gdLst>
                    <a:gd name="T0" fmla="*/ 0 w 38"/>
                    <a:gd name="T1" fmla="*/ 5 h 238"/>
                    <a:gd name="T2" fmla="*/ 13 w 38"/>
                    <a:gd name="T3" fmla="*/ 2 h 238"/>
                    <a:gd name="T4" fmla="*/ 38 w 38"/>
                    <a:gd name="T5" fmla="*/ 0 h 238"/>
                    <a:gd name="T6" fmla="*/ 38 w 38"/>
                    <a:gd name="T7" fmla="*/ 238 h 238"/>
                    <a:gd name="T8" fmla="*/ 0 w 38"/>
                    <a:gd name="T9" fmla="*/ 238 h 238"/>
                    <a:gd name="T10" fmla="*/ 0 w 38"/>
                    <a:gd name="T11" fmla="*/ 5 h 238"/>
                  </a:gdLst>
                  <a:ahLst/>
                  <a:cxnLst>
                    <a:cxn ang="0">
                      <a:pos x="T0" y="T1"/>
                    </a:cxn>
                    <a:cxn ang="0">
                      <a:pos x="T2" y="T3"/>
                    </a:cxn>
                    <a:cxn ang="0">
                      <a:pos x="T4" y="T5"/>
                    </a:cxn>
                    <a:cxn ang="0">
                      <a:pos x="T6" y="T7"/>
                    </a:cxn>
                    <a:cxn ang="0">
                      <a:pos x="T8" y="T9"/>
                    </a:cxn>
                    <a:cxn ang="0">
                      <a:pos x="T10" y="T11"/>
                    </a:cxn>
                  </a:cxnLst>
                  <a:rect l="0" t="0" r="r" b="b"/>
                  <a:pathLst>
                    <a:path w="38" h="238">
                      <a:moveTo>
                        <a:pt x="0" y="5"/>
                      </a:moveTo>
                      <a:cubicBezTo>
                        <a:pt x="4" y="4"/>
                        <a:pt x="9" y="2"/>
                        <a:pt x="13" y="2"/>
                      </a:cubicBezTo>
                      <a:cubicBezTo>
                        <a:pt x="21" y="1"/>
                        <a:pt x="29" y="1"/>
                        <a:pt x="38" y="0"/>
                      </a:cubicBezTo>
                      <a:cubicBezTo>
                        <a:pt x="38" y="80"/>
                        <a:pt x="38" y="158"/>
                        <a:pt x="38" y="238"/>
                      </a:cubicBezTo>
                      <a:cubicBezTo>
                        <a:pt x="26" y="238"/>
                        <a:pt x="13" y="238"/>
                        <a:pt x="0" y="238"/>
                      </a:cubicBezTo>
                      <a:cubicBezTo>
                        <a:pt x="0" y="161"/>
                        <a:pt x="0" y="83"/>
                        <a:pt x="0" y="5"/>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11" name="Group 461"/>
              <p:cNvGrpSpPr/>
              <p:nvPr/>
            </p:nvGrpSpPr>
            <p:grpSpPr>
              <a:xfrm>
                <a:off x="3805238" y="-100013"/>
                <a:ext cx="4529138" cy="4625976"/>
                <a:chOff x="3805238" y="-100013"/>
                <a:chExt cx="4529138" cy="4625976"/>
              </a:xfrm>
            </p:grpSpPr>
            <p:sp>
              <p:nvSpPr>
                <p:cNvPr id="17" name="Freeform 6"/>
                <p:cNvSpPr>
                  <a:spLocks/>
                </p:cNvSpPr>
                <p:nvPr/>
              </p:nvSpPr>
              <p:spPr bwMode="auto">
                <a:xfrm>
                  <a:off x="5294313" y="-100013"/>
                  <a:ext cx="2919413" cy="4108451"/>
                </a:xfrm>
                <a:custGeom>
                  <a:avLst/>
                  <a:gdLst>
                    <a:gd name="T0" fmla="*/ 440 w 777"/>
                    <a:gd name="T1" fmla="*/ 0 h 1094"/>
                    <a:gd name="T2" fmla="*/ 387 w 777"/>
                    <a:gd name="T3" fmla="*/ 198 h 1094"/>
                    <a:gd name="T4" fmla="*/ 389 w 777"/>
                    <a:gd name="T5" fmla="*/ 392 h 1094"/>
                    <a:gd name="T6" fmla="*/ 399 w 777"/>
                    <a:gd name="T7" fmla="*/ 433 h 1094"/>
                    <a:gd name="T8" fmla="*/ 766 w 777"/>
                    <a:gd name="T9" fmla="*/ 1069 h 1094"/>
                    <a:gd name="T10" fmla="*/ 777 w 777"/>
                    <a:gd name="T11" fmla="*/ 1091 h 1094"/>
                    <a:gd name="T12" fmla="*/ 694 w 777"/>
                    <a:gd name="T13" fmla="*/ 1091 h 1094"/>
                    <a:gd name="T14" fmla="*/ 640 w 777"/>
                    <a:gd name="T15" fmla="*/ 1061 h 1094"/>
                    <a:gd name="T16" fmla="*/ 285 w 777"/>
                    <a:gd name="T17" fmla="*/ 443 h 1094"/>
                    <a:gd name="T18" fmla="*/ 277 w 777"/>
                    <a:gd name="T19" fmla="*/ 413 h 1094"/>
                    <a:gd name="T20" fmla="*/ 277 w 777"/>
                    <a:gd name="T21" fmla="*/ 127 h 1094"/>
                    <a:gd name="T22" fmla="*/ 277 w 777"/>
                    <a:gd name="T23" fmla="*/ 104 h 1094"/>
                    <a:gd name="T24" fmla="*/ 153 w 777"/>
                    <a:gd name="T25" fmla="*/ 104 h 1094"/>
                    <a:gd name="T26" fmla="*/ 153 w 777"/>
                    <a:gd name="T27" fmla="*/ 173 h 1094"/>
                    <a:gd name="T28" fmla="*/ 143 w 777"/>
                    <a:gd name="T29" fmla="*/ 166 h 1094"/>
                    <a:gd name="T30" fmla="*/ 4 w 777"/>
                    <a:gd name="T31" fmla="*/ 9 h 1094"/>
                    <a:gd name="T32" fmla="*/ 0 w 777"/>
                    <a:gd name="T33" fmla="*/ 0 h 1094"/>
                    <a:gd name="T34" fmla="*/ 440 w 777"/>
                    <a:gd name="T35" fmla="*/ 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7" h="1094">
                      <a:moveTo>
                        <a:pt x="440" y="0"/>
                      </a:moveTo>
                      <a:cubicBezTo>
                        <a:pt x="394" y="59"/>
                        <a:pt x="382" y="125"/>
                        <a:pt x="387" y="198"/>
                      </a:cubicBezTo>
                      <a:cubicBezTo>
                        <a:pt x="392" y="263"/>
                        <a:pt x="388" y="327"/>
                        <a:pt x="389" y="392"/>
                      </a:cubicBezTo>
                      <a:cubicBezTo>
                        <a:pt x="389" y="406"/>
                        <a:pt x="393" y="421"/>
                        <a:pt x="399" y="433"/>
                      </a:cubicBezTo>
                      <a:cubicBezTo>
                        <a:pt x="521" y="645"/>
                        <a:pt x="644" y="857"/>
                        <a:pt x="766" y="1069"/>
                      </a:cubicBezTo>
                      <a:cubicBezTo>
                        <a:pt x="769" y="1075"/>
                        <a:pt x="772" y="1081"/>
                        <a:pt x="777" y="1091"/>
                      </a:cubicBezTo>
                      <a:cubicBezTo>
                        <a:pt x="748" y="1091"/>
                        <a:pt x="721" y="1089"/>
                        <a:pt x="694" y="1091"/>
                      </a:cubicBezTo>
                      <a:cubicBezTo>
                        <a:pt x="668" y="1094"/>
                        <a:pt x="653" y="1085"/>
                        <a:pt x="640" y="1061"/>
                      </a:cubicBezTo>
                      <a:cubicBezTo>
                        <a:pt x="522" y="855"/>
                        <a:pt x="403" y="649"/>
                        <a:pt x="285" y="443"/>
                      </a:cubicBezTo>
                      <a:cubicBezTo>
                        <a:pt x="280" y="435"/>
                        <a:pt x="277" y="423"/>
                        <a:pt x="277" y="413"/>
                      </a:cubicBezTo>
                      <a:cubicBezTo>
                        <a:pt x="277" y="318"/>
                        <a:pt x="277" y="223"/>
                        <a:pt x="277" y="127"/>
                      </a:cubicBezTo>
                      <a:cubicBezTo>
                        <a:pt x="277" y="120"/>
                        <a:pt x="277" y="113"/>
                        <a:pt x="277" y="104"/>
                      </a:cubicBezTo>
                      <a:cubicBezTo>
                        <a:pt x="235" y="104"/>
                        <a:pt x="195" y="104"/>
                        <a:pt x="153" y="104"/>
                      </a:cubicBezTo>
                      <a:cubicBezTo>
                        <a:pt x="153" y="126"/>
                        <a:pt x="153" y="147"/>
                        <a:pt x="153" y="173"/>
                      </a:cubicBezTo>
                      <a:cubicBezTo>
                        <a:pt x="148" y="169"/>
                        <a:pt x="145" y="168"/>
                        <a:pt x="143" y="166"/>
                      </a:cubicBezTo>
                      <a:cubicBezTo>
                        <a:pt x="97" y="113"/>
                        <a:pt x="50" y="61"/>
                        <a:pt x="4" y="9"/>
                      </a:cubicBezTo>
                      <a:cubicBezTo>
                        <a:pt x="2" y="6"/>
                        <a:pt x="1" y="3"/>
                        <a:pt x="0" y="0"/>
                      </a:cubicBezTo>
                      <a:cubicBezTo>
                        <a:pt x="147" y="0"/>
                        <a:pt x="293" y="0"/>
                        <a:pt x="440" y="0"/>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8" name="Freeform 7"/>
                <p:cNvSpPr>
                  <a:spLocks/>
                </p:cNvSpPr>
                <p:nvPr/>
              </p:nvSpPr>
              <p:spPr bwMode="auto">
                <a:xfrm>
                  <a:off x="4203701" y="4116388"/>
                  <a:ext cx="4130675" cy="409575"/>
                </a:xfrm>
                <a:custGeom>
                  <a:avLst/>
                  <a:gdLst>
                    <a:gd name="T0" fmla="*/ 0 w 1099"/>
                    <a:gd name="T1" fmla="*/ 108 h 109"/>
                    <a:gd name="T2" fmla="*/ 59 w 1099"/>
                    <a:gd name="T3" fmla="*/ 9 h 109"/>
                    <a:gd name="T4" fmla="*/ 82 w 1099"/>
                    <a:gd name="T5" fmla="*/ 4 h 109"/>
                    <a:gd name="T6" fmla="*/ 712 w 1099"/>
                    <a:gd name="T7" fmla="*/ 4 h 109"/>
                    <a:gd name="T8" fmla="*/ 1051 w 1099"/>
                    <a:gd name="T9" fmla="*/ 4 h 109"/>
                    <a:gd name="T10" fmla="*/ 1071 w 1099"/>
                    <a:gd name="T11" fmla="*/ 3 h 109"/>
                    <a:gd name="T12" fmla="*/ 1092 w 1099"/>
                    <a:gd name="T13" fmla="*/ 29 h 109"/>
                    <a:gd name="T14" fmla="*/ 1060 w 1099"/>
                    <a:gd name="T15" fmla="*/ 93 h 109"/>
                    <a:gd name="T16" fmla="*/ 1036 w 1099"/>
                    <a:gd name="T17" fmla="*/ 107 h 109"/>
                    <a:gd name="T18" fmla="*/ 1014 w 1099"/>
                    <a:gd name="T19" fmla="*/ 108 h 109"/>
                    <a:gd name="T20" fmla="*/ 23 w 1099"/>
                    <a:gd name="T21" fmla="*/ 108 h 109"/>
                    <a:gd name="T22" fmla="*/ 0 w 1099"/>
                    <a:gd name="T2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9" h="109">
                      <a:moveTo>
                        <a:pt x="0" y="108"/>
                      </a:moveTo>
                      <a:cubicBezTo>
                        <a:pt x="21" y="73"/>
                        <a:pt x="39" y="40"/>
                        <a:pt x="59" y="9"/>
                      </a:cubicBezTo>
                      <a:cubicBezTo>
                        <a:pt x="62" y="5"/>
                        <a:pt x="74" y="4"/>
                        <a:pt x="82" y="4"/>
                      </a:cubicBezTo>
                      <a:cubicBezTo>
                        <a:pt x="292" y="4"/>
                        <a:pt x="502" y="4"/>
                        <a:pt x="712" y="4"/>
                      </a:cubicBezTo>
                      <a:cubicBezTo>
                        <a:pt x="825" y="4"/>
                        <a:pt x="938" y="4"/>
                        <a:pt x="1051" y="4"/>
                      </a:cubicBezTo>
                      <a:cubicBezTo>
                        <a:pt x="1058" y="4"/>
                        <a:pt x="1065" y="4"/>
                        <a:pt x="1071" y="3"/>
                      </a:cubicBezTo>
                      <a:cubicBezTo>
                        <a:pt x="1088" y="0"/>
                        <a:pt x="1099" y="13"/>
                        <a:pt x="1092" y="29"/>
                      </a:cubicBezTo>
                      <a:cubicBezTo>
                        <a:pt x="1083" y="51"/>
                        <a:pt x="1073" y="73"/>
                        <a:pt x="1060" y="93"/>
                      </a:cubicBezTo>
                      <a:cubicBezTo>
                        <a:pt x="1056" y="100"/>
                        <a:pt x="1044" y="104"/>
                        <a:pt x="1036" y="107"/>
                      </a:cubicBezTo>
                      <a:cubicBezTo>
                        <a:pt x="1029" y="109"/>
                        <a:pt x="1021" y="108"/>
                        <a:pt x="1014" y="108"/>
                      </a:cubicBezTo>
                      <a:cubicBezTo>
                        <a:pt x="683" y="108"/>
                        <a:pt x="353" y="108"/>
                        <a:pt x="23" y="108"/>
                      </a:cubicBezTo>
                      <a:cubicBezTo>
                        <a:pt x="17" y="108"/>
                        <a:pt x="11" y="108"/>
                        <a:pt x="0" y="108"/>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9" name="Freeform 8"/>
                <p:cNvSpPr>
                  <a:spLocks/>
                </p:cNvSpPr>
                <p:nvPr/>
              </p:nvSpPr>
              <p:spPr bwMode="auto">
                <a:xfrm>
                  <a:off x="3805238" y="1363662"/>
                  <a:ext cx="2074863" cy="3155950"/>
                </a:xfrm>
                <a:custGeom>
                  <a:avLst/>
                  <a:gdLst>
                    <a:gd name="T0" fmla="*/ 552 w 552"/>
                    <a:gd name="T1" fmla="*/ 1 h 840"/>
                    <a:gd name="T2" fmla="*/ 496 w 552"/>
                    <a:gd name="T3" fmla="*/ 99 h 840"/>
                    <a:gd name="T4" fmla="*/ 79 w 552"/>
                    <a:gd name="T5" fmla="*/ 822 h 840"/>
                    <a:gd name="T6" fmla="*/ 61 w 552"/>
                    <a:gd name="T7" fmla="*/ 838 h 840"/>
                    <a:gd name="T8" fmla="*/ 34 w 552"/>
                    <a:gd name="T9" fmla="*/ 820 h 840"/>
                    <a:gd name="T10" fmla="*/ 15 w 552"/>
                    <a:gd name="T11" fmla="*/ 780 h 840"/>
                    <a:gd name="T12" fmla="*/ 18 w 552"/>
                    <a:gd name="T13" fmla="*/ 716 h 840"/>
                    <a:gd name="T14" fmla="*/ 422 w 552"/>
                    <a:gd name="T15" fmla="*/ 17 h 840"/>
                    <a:gd name="T16" fmla="*/ 449 w 552"/>
                    <a:gd name="T17" fmla="*/ 1 h 840"/>
                    <a:gd name="T18" fmla="*/ 552 w 552"/>
                    <a:gd name="T19" fmla="*/ 1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840">
                      <a:moveTo>
                        <a:pt x="552" y="1"/>
                      </a:moveTo>
                      <a:cubicBezTo>
                        <a:pt x="533" y="36"/>
                        <a:pt x="515" y="68"/>
                        <a:pt x="496" y="99"/>
                      </a:cubicBezTo>
                      <a:cubicBezTo>
                        <a:pt x="357" y="340"/>
                        <a:pt x="218" y="581"/>
                        <a:pt x="79" y="822"/>
                      </a:cubicBezTo>
                      <a:cubicBezTo>
                        <a:pt x="75" y="829"/>
                        <a:pt x="65" y="840"/>
                        <a:pt x="61" y="838"/>
                      </a:cubicBezTo>
                      <a:cubicBezTo>
                        <a:pt x="51" y="835"/>
                        <a:pt x="40" y="828"/>
                        <a:pt x="34" y="820"/>
                      </a:cubicBezTo>
                      <a:cubicBezTo>
                        <a:pt x="26" y="808"/>
                        <a:pt x="23" y="792"/>
                        <a:pt x="15" y="780"/>
                      </a:cubicBezTo>
                      <a:cubicBezTo>
                        <a:pt x="0" y="758"/>
                        <a:pt x="5" y="738"/>
                        <a:pt x="18" y="716"/>
                      </a:cubicBezTo>
                      <a:cubicBezTo>
                        <a:pt x="153" y="484"/>
                        <a:pt x="287" y="251"/>
                        <a:pt x="422" y="17"/>
                      </a:cubicBezTo>
                      <a:cubicBezTo>
                        <a:pt x="428" y="6"/>
                        <a:pt x="435" y="0"/>
                        <a:pt x="449" y="1"/>
                      </a:cubicBezTo>
                      <a:cubicBezTo>
                        <a:pt x="482" y="2"/>
                        <a:pt x="515" y="1"/>
                        <a:pt x="552" y="1"/>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nvGrpSpPr>
                <p:cNvPr id="12" name="Group 460"/>
                <p:cNvGrpSpPr/>
                <p:nvPr/>
              </p:nvGrpSpPr>
              <p:grpSpPr>
                <a:xfrm>
                  <a:off x="5072063" y="2025650"/>
                  <a:ext cx="1976438" cy="2005012"/>
                  <a:chOff x="5072063" y="2025650"/>
                  <a:chExt cx="1976438" cy="2005012"/>
                </a:xfrm>
              </p:grpSpPr>
              <p:sp>
                <p:nvSpPr>
                  <p:cNvPr id="27" name="Freeform 15"/>
                  <p:cNvSpPr>
                    <a:spLocks/>
                  </p:cNvSpPr>
                  <p:nvPr/>
                </p:nvSpPr>
                <p:spPr bwMode="auto">
                  <a:xfrm>
                    <a:off x="5072063" y="2471737"/>
                    <a:ext cx="681038" cy="1427163"/>
                  </a:xfrm>
                  <a:custGeom>
                    <a:avLst/>
                    <a:gdLst>
                      <a:gd name="T0" fmla="*/ 181 w 181"/>
                      <a:gd name="T1" fmla="*/ 0 h 380"/>
                      <a:gd name="T2" fmla="*/ 166 w 181"/>
                      <a:gd name="T3" fmla="*/ 78 h 380"/>
                      <a:gd name="T4" fmla="*/ 98 w 181"/>
                      <a:gd name="T5" fmla="*/ 367 h 380"/>
                      <a:gd name="T6" fmla="*/ 79 w 181"/>
                      <a:gd name="T7" fmla="*/ 380 h 380"/>
                      <a:gd name="T8" fmla="*/ 4 w 181"/>
                      <a:gd name="T9" fmla="*/ 205 h 380"/>
                      <a:gd name="T10" fmla="*/ 181 w 181"/>
                      <a:gd name="T11" fmla="*/ 0 h 380"/>
                    </a:gdLst>
                    <a:ahLst/>
                    <a:cxnLst>
                      <a:cxn ang="0">
                        <a:pos x="T0" y="T1"/>
                      </a:cxn>
                      <a:cxn ang="0">
                        <a:pos x="T2" y="T3"/>
                      </a:cxn>
                      <a:cxn ang="0">
                        <a:pos x="T4" y="T5"/>
                      </a:cxn>
                      <a:cxn ang="0">
                        <a:pos x="T6" y="T7"/>
                      </a:cxn>
                      <a:cxn ang="0">
                        <a:pos x="T8" y="T9"/>
                      </a:cxn>
                      <a:cxn ang="0">
                        <a:pos x="T10" y="T11"/>
                      </a:cxn>
                    </a:cxnLst>
                    <a:rect l="0" t="0" r="r" b="b"/>
                    <a:pathLst>
                      <a:path w="181" h="380">
                        <a:moveTo>
                          <a:pt x="181" y="0"/>
                        </a:moveTo>
                        <a:cubicBezTo>
                          <a:pt x="176" y="25"/>
                          <a:pt x="172" y="51"/>
                          <a:pt x="166" y="78"/>
                        </a:cubicBezTo>
                        <a:cubicBezTo>
                          <a:pt x="28" y="122"/>
                          <a:pt x="7" y="273"/>
                          <a:pt x="98" y="367"/>
                        </a:cubicBezTo>
                        <a:cubicBezTo>
                          <a:pt x="92" y="371"/>
                          <a:pt x="86" y="375"/>
                          <a:pt x="79" y="380"/>
                        </a:cubicBezTo>
                        <a:cubicBezTo>
                          <a:pt x="38" y="362"/>
                          <a:pt x="0" y="269"/>
                          <a:pt x="4" y="205"/>
                        </a:cubicBezTo>
                        <a:cubicBezTo>
                          <a:pt x="13" y="81"/>
                          <a:pt x="113" y="17"/>
                          <a:pt x="181" y="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 name="Freeform 17"/>
                  <p:cNvSpPr>
                    <a:spLocks/>
                  </p:cNvSpPr>
                  <p:nvPr/>
                </p:nvSpPr>
                <p:spPr bwMode="auto">
                  <a:xfrm>
                    <a:off x="5621338" y="3249612"/>
                    <a:ext cx="1427163" cy="781050"/>
                  </a:xfrm>
                  <a:custGeom>
                    <a:avLst/>
                    <a:gdLst>
                      <a:gd name="T0" fmla="*/ 355 w 380"/>
                      <a:gd name="T1" fmla="*/ 0 h 208"/>
                      <a:gd name="T2" fmla="*/ 375 w 380"/>
                      <a:gd name="T3" fmla="*/ 6 h 208"/>
                      <a:gd name="T4" fmla="*/ 250 w 380"/>
                      <a:gd name="T5" fmla="*/ 169 h 208"/>
                      <a:gd name="T6" fmla="*/ 0 w 380"/>
                      <a:gd name="T7" fmla="*/ 119 h 208"/>
                      <a:gd name="T8" fmla="*/ 68 w 380"/>
                      <a:gd name="T9" fmla="*/ 91 h 208"/>
                      <a:gd name="T10" fmla="*/ 85 w 380"/>
                      <a:gd name="T11" fmla="*/ 96 h 208"/>
                      <a:gd name="T12" fmla="*/ 197 w 380"/>
                      <a:gd name="T13" fmla="*/ 135 h 208"/>
                      <a:gd name="T14" fmla="*/ 349 w 380"/>
                      <a:gd name="T15" fmla="*/ 16 h 208"/>
                      <a:gd name="T16" fmla="*/ 355 w 380"/>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08">
                        <a:moveTo>
                          <a:pt x="355" y="0"/>
                        </a:moveTo>
                        <a:cubicBezTo>
                          <a:pt x="363" y="2"/>
                          <a:pt x="370" y="4"/>
                          <a:pt x="375" y="6"/>
                        </a:cubicBezTo>
                        <a:cubicBezTo>
                          <a:pt x="380" y="60"/>
                          <a:pt x="321" y="137"/>
                          <a:pt x="250" y="169"/>
                        </a:cubicBezTo>
                        <a:cubicBezTo>
                          <a:pt x="166" y="208"/>
                          <a:pt x="71" y="183"/>
                          <a:pt x="0" y="119"/>
                        </a:cubicBezTo>
                        <a:cubicBezTo>
                          <a:pt x="22" y="110"/>
                          <a:pt x="45" y="100"/>
                          <a:pt x="68" y="91"/>
                        </a:cubicBezTo>
                        <a:cubicBezTo>
                          <a:pt x="72" y="90"/>
                          <a:pt x="80" y="93"/>
                          <a:pt x="85" y="96"/>
                        </a:cubicBezTo>
                        <a:cubicBezTo>
                          <a:pt x="119" y="118"/>
                          <a:pt x="154" y="137"/>
                          <a:pt x="197" y="135"/>
                        </a:cubicBezTo>
                        <a:cubicBezTo>
                          <a:pt x="279" y="131"/>
                          <a:pt x="328" y="78"/>
                          <a:pt x="349" y="16"/>
                        </a:cubicBezTo>
                        <a:cubicBezTo>
                          <a:pt x="351" y="11"/>
                          <a:pt x="353" y="6"/>
                          <a:pt x="355" y="0"/>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 name="Freeform 18"/>
                  <p:cNvSpPr>
                    <a:spLocks/>
                  </p:cNvSpPr>
                  <p:nvPr/>
                </p:nvSpPr>
                <p:spPr bwMode="auto">
                  <a:xfrm>
                    <a:off x="5657851" y="2025650"/>
                    <a:ext cx="1123950" cy="1152525"/>
                  </a:xfrm>
                  <a:custGeom>
                    <a:avLst/>
                    <a:gdLst>
                      <a:gd name="T0" fmla="*/ 291 w 299"/>
                      <a:gd name="T1" fmla="*/ 307 h 307"/>
                      <a:gd name="T2" fmla="*/ 227 w 299"/>
                      <a:gd name="T3" fmla="*/ 256 h 307"/>
                      <a:gd name="T4" fmla="*/ 179 w 299"/>
                      <a:gd name="T5" fmla="*/ 95 h 307"/>
                      <a:gd name="T6" fmla="*/ 10 w 299"/>
                      <a:gd name="T7" fmla="*/ 60 h 307"/>
                      <a:gd name="T8" fmla="*/ 23 w 299"/>
                      <a:gd name="T9" fmla="*/ 30 h 307"/>
                      <a:gd name="T10" fmla="*/ 290 w 299"/>
                      <a:gd name="T11" fmla="*/ 195 h 307"/>
                      <a:gd name="T12" fmla="*/ 291 w 299"/>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299" h="307">
                        <a:moveTo>
                          <a:pt x="291" y="307"/>
                        </a:moveTo>
                        <a:cubicBezTo>
                          <a:pt x="270" y="290"/>
                          <a:pt x="250" y="274"/>
                          <a:pt x="227" y="256"/>
                        </a:cubicBezTo>
                        <a:cubicBezTo>
                          <a:pt x="236" y="198"/>
                          <a:pt x="228" y="140"/>
                          <a:pt x="179" y="95"/>
                        </a:cubicBezTo>
                        <a:cubicBezTo>
                          <a:pt x="130" y="51"/>
                          <a:pt x="72" y="45"/>
                          <a:pt x="10" y="60"/>
                        </a:cubicBezTo>
                        <a:cubicBezTo>
                          <a:pt x="0" y="38"/>
                          <a:pt x="0" y="36"/>
                          <a:pt x="23" y="30"/>
                        </a:cubicBezTo>
                        <a:cubicBezTo>
                          <a:pt x="133" y="0"/>
                          <a:pt x="265" y="68"/>
                          <a:pt x="290" y="195"/>
                        </a:cubicBezTo>
                        <a:cubicBezTo>
                          <a:pt x="298" y="233"/>
                          <a:pt x="299" y="271"/>
                          <a:pt x="291" y="307"/>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1" name="Freeform 22"/>
                  <p:cNvSpPr>
                    <a:spLocks/>
                  </p:cNvSpPr>
                  <p:nvPr/>
                </p:nvSpPr>
                <p:spPr bwMode="auto">
                  <a:xfrm>
                    <a:off x="5349876" y="3170237"/>
                    <a:ext cx="398463" cy="395288"/>
                  </a:xfrm>
                  <a:custGeom>
                    <a:avLst/>
                    <a:gdLst>
                      <a:gd name="T0" fmla="*/ 106 w 106"/>
                      <a:gd name="T1" fmla="*/ 52 h 105"/>
                      <a:gd name="T2" fmla="*/ 53 w 106"/>
                      <a:gd name="T3" fmla="*/ 105 h 105"/>
                      <a:gd name="T4" fmla="*/ 1 w 106"/>
                      <a:gd name="T5" fmla="*/ 53 h 105"/>
                      <a:gd name="T6" fmla="*/ 53 w 106"/>
                      <a:gd name="T7" fmla="*/ 0 h 105"/>
                      <a:gd name="T8" fmla="*/ 106 w 106"/>
                      <a:gd name="T9" fmla="*/ 52 h 105"/>
                    </a:gdLst>
                    <a:ahLst/>
                    <a:cxnLst>
                      <a:cxn ang="0">
                        <a:pos x="T0" y="T1"/>
                      </a:cxn>
                      <a:cxn ang="0">
                        <a:pos x="T2" y="T3"/>
                      </a:cxn>
                      <a:cxn ang="0">
                        <a:pos x="T4" y="T5"/>
                      </a:cxn>
                      <a:cxn ang="0">
                        <a:pos x="T6" y="T7"/>
                      </a:cxn>
                      <a:cxn ang="0">
                        <a:pos x="T8" y="T9"/>
                      </a:cxn>
                    </a:cxnLst>
                    <a:rect l="0" t="0" r="r" b="b"/>
                    <a:pathLst>
                      <a:path w="106" h="105">
                        <a:moveTo>
                          <a:pt x="106" y="52"/>
                        </a:moveTo>
                        <a:cubicBezTo>
                          <a:pt x="106" y="82"/>
                          <a:pt x="83" y="105"/>
                          <a:pt x="53" y="105"/>
                        </a:cubicBezTo>
                        <a:cubicBezTo>
                          <a:pt x="24" y="105"/>
                          <a:pt x="1" y="82"/>
                          <a:pt x="1" y="53"/>
                        </a:cubicBezTo>
                        <a:cubicBezTo>
                          <a:pt x="0" y="23"/>
                          <a:pt x="23" y="0"/>
                          <a:pt x="53" y="0"/>
                        </a:cubicBezTo>
                        <a:cubicBezTo>
                          <a:pt x="84" y="0"/>
                          <a:pt x="106" y="22"/>
                          <a:pt x="106" y="5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2" name="Freeform 23"/>
                  <p:cNvSpPr>
                    <a:spLocks/>
                  </p:cNvSpPr>
                  <p:nvPr/>
                </p:nvSpPr>
                <p:spPr bwMode="auto">
                  <a:xfrm>
                    <a:off x="6281738" y="3205162"/>
                    <a:ext cx="398463" cy="393700"/>
                  </a:xfrm>
                  <a:custGeom>
                    <a:avLst/>
                    <a:gdLst>
                      <a:gd name="T0" fmla="*/ 52 w 106"/>
                      <a:gd name="T1" fmla="*/ 105 h 105"/>
                      <a:gd name="T2" fmla="*/ 0 w 106"/>
                      <a:gd name="T3" fmla="*/ 54 h 105"/>
                      <a:gd name="T4" fmla="*/ 53 w 106"/>
                      <a:gd name="T5" fmla="*/ 0 h 105"/>
                      <a:gd name="T6" fmla="*/ 105 w 106"/>
                      <a:gd name="T7" fmla="*/ 55 h 105"/>
                      <a:gd name="T8" fmla="*/ 52 w 106"/>
                      <a:gd name="T9" fmla="*/ 105 h 105"/>
                    </a:gdLst>
                    <a:ahLst/>
                    <a:cxnLst>
                      <a:cxn ang="0">
                        <a:pos x="T0" y="T1"/>
                      </a:cxn>
                      <a:cxn ang="0">
                        <a:pos x="T2" y="T3"/>
                      </a:cxn>
                      <a:cxn ang="0">
                        <a:pos x="T4" y="T5"/>
                      </a:cxn>
                      <a:cxn ang="0">
                        <a:pos x="T6" y="T7"/>
                      </a:cxn>
                      <a:cxn ang="0">
                        <a:pos x="T8" y="T9"/>
                      </a:cxn>
                    </a:cxnLst>
                    <a:rect l="0" t="0" r="r" b="b"/>
                    <a:pathLst>
                      <a:path w="106" h="105">
                        <a:moveTo>
                          <a:pt x="52" y="105"/>
                        </a:moveTo>
                        <a:cubicBezTo>
                          <a:pt x="22" y="105"/>
                          <a:pt x="0" y="83"/>
                          <a:pt x="0" y="54"/>
                        </a:cubicBezTo>
                        <a:cubicBezTo>
                          <a:pt x="0" y="24"/>
                          <a:pt x="23" y="0"/>
                          <a:pt x="53" y="0"/>
                        </a:cubicBezTo>
                        <a:cubicBezTo>
                          <a:pt x="82" y="1"/>
                          <a:pt x="106" y="26"/>
                          <a:pt x="105" y="55"/>
                        </a:cubicBezTo>
                        <a:cubicBezTo>
                          <a:pt x="104" y="83"/>
                          <a:pt x="81" y="105"/>
                          <a:pt x="52" y="105"/>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3" name="Freeform 24"/>
                  <p:cNvSpPr>
                    <a:spLocks/>
                  </p:cNvSpPr>
                  <p:nvPr/>
                </p:nvSpPr>
                <p:spPr bwMode="auto">
                  <a:xfrm>
                    <a:off x="5865813" y="2370137"/>
                    <a:ext cx="396875" cy="398463"/>
                  </a:xfrm>
                  <a:custGeom>
                    <a:avLst/>
                    <a:gdLst>
                      <a:gd name="T0" fmla="*/ 105 w 106"/>
                      <a:gd name="T1" fmla="*/ 54 h 106"/>
                      <a:gd name="T2" fmla="*/ 52 w 106"/>
                      <a:gd name="T3" fmla="*/ 105 h 106"/>
                      <a:gd name="T4" fmla="*/ 1 w 106"/>
                      <a:gd name="T5" fmla="*/ 52 h 106"/>
                      <a:gd name="T6" fmla="*/ 54 w 106"/>
                      <a:gd name="T7" fmla="*/ 1 h 106"/>
                      <a:gd name="T8" fmla="*/ 105 w 106"/>
                      <a:gd name="T9" fmla="*/ 54 h 106"/>
                    </a:gdLst>
                    <a:ahLst/>
                    <a:cxnLst>
                      <a:cxn ang="0">
                        <a:pos x="T0" y="T1"/>
                      </a:cxn>
                      <a:cxn ang="0">
                        <a:pos x="T2" y="T3"/>
                      </a:cxn>
                      <a:cxn ang="0">
                        <a:pos x="T4" y="T5"/>
                      </a:cxn>
                      <a:cxn ang="0">
                        <a:pos x="T6" y="T7"/>
                      </a:cxn>
                      <a:cxn ang="0">
                        <a:pos x="T8" y="T9"/>
                      </a:cxn>
                    </a:cxnLst>
                    <a:rect l="0" t="0" r="r" b="b"/>
                    <a:pathLst>
                      <a:path w="106" h="106">
                        <a:moveTo>
                          <a:pt x="105" y="54"/>
                        </a:moveTo>
                        <a:cubicBezTo>
                          <a:pt x="104" y="83"/>
                          <a:pt x="80" y="106"/>
                          <a:pt x="52" y="105"/>
                        </a:cubicBezTo>
                        <a:cubicBezTo>
                          <a:pt x="23" y="104"/>
                          <a:pt x="0" y="80"/>
                          <a:pt x="1" y="52"/>
                        </a:cubicBezTo>
                        <a:cubicBezTo>
                          <a:pt x="2" y="23"/>
                          <a:pt x="25" y="0"/>
                          <a:pt x="54" y="1"/>
                        </a:cubicBezTo>
                        <a:cubicBezTo>
                          <a:pt x="83" y="2"/>
                          <a:pt x="106" y="26"/>
                          <a:pt x="105" y="54"/>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grpSp>
      <p:sp>
        <p:nvSpPr>
          <p:cNvPr id="37" name="Rectangle 36"/>
          <p:cNvSpPr/>
          <p:nvPr/>
        </p:nvSpPr>
        <p:spPr bwMode="auto">
          <a:xfrm>
            <a:off x="3815375" y="4498975"/>
            <a:ext cx="6981157" cy="7295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TextBox 437"/>
          <p:cNvSpPr txBox="1"/>
          <p:nvPr/>
        </p:nvSpPr>
        <p:spPr>
          <a:xfrm>
            <a:off x="3855282" y="4491991"/>
            <a:ext cx="6901492" cy="371070"/>
          </a:xfrm>
          <a:prstGeom prst="rect">
            <a:avLst/>
          </a:prstGeom>
          <a:solidFill>
            <a:schemeClr val="accent2"/>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RESOURCE PROVIDER CONRACT</a:t>
            </a:r>
          </a:p>
        </p:txBody>
      </p:sp>
      <p:sp>
        <p:nvSpPr>
          <p:cNvPr id="33" name="Rectangle 32"/>
          <p:cNvSpPr/>
          <p:nvPr/>
        </p:nvSpPr>
        <p:spPr bwMode="auto">
          <a:xfrm>
            <a:off x="3771468" y="4232347"/>
            <a:ext cx="7074861" cy="9962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271"/>
          <p:cNvGrpSpPr/>
          <p:nvPr/>
        </p:nvGrpSpPr>
        <p:grpSpPr>
          <a:xfrm>
            <a:off x="9325017" y="2746096"/>
            <a:ext cx="1177073" cy="1603566"/>
            <a:chOff x="10960992" y="2800564"/>
            <a:chExt cx="1200846" cy="1635953"/>
          </a:xfrm>
        </p:grpSpPr>
        <p:sp>
          <p:nvSpPr>
            <p:cNvPr id="379" name="TextBox 378"/>
            <p:cNvSpPr txBox="1"/>
            <p:nvPr/>
          </p:nvSpPr>
          <p:spPr>
            <a:xfrm>
              <a:off x="11034353" y="2800564"/>
              <a:ext cx="1127485" cy="1635953"/>
            </a:xfrm>
            <a:prstGeom prst="rect">
              <a:avLst/>
            </a:prstGeom>
            <a:solidFill>
              <a:schemeClr val="accent5"/>
            </a:solidFill>
          </p:spPr>
          <p:txBody>
            <a:bodyPr wrap="square" lIns="143407" tIns="89630" rIns="143407" bIns="89630" rtlCol="0" anchor="ctr" anchorCtr="0">
              <a:noAutofit/>
            </a:bodyPr>
            <a:lstStyle/>
            <a:p>
              <a:pPr defTabSz="1218996" eaLnBrk="0" fontAlgn="base" hangingPunct="0">
                <a:lnSpc>
                  <a:spcPct val="90000"/>
                </a:lnSpc>
                <a:spcBef>
                  <a:spcPct val="0"/>
                </a:spcBef>
                <a:spcAft>
                  <a:spcPct val="0"/>
                </a:spcAft>
                <a:defRPr/>
              </a:pPr>
              <a:r>
                <a:rPr lang="en-US" sz="2400"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ADFS</a:t>
              </a:r>
            </a:p>
            <a:p>
              <a:pPr defTabSz="1218996" eaLnBrk="0" fontAlgn="base" hangingPunct="0">
                <a:lnSpc>
                  <a:spcPct val="90000"/>
                </a:lnSpc>
                <a:spcBef>
                  <a:spcPct val="0"/>
                </a:spcBef>
                <a:spcAft>
                  <a:spcPct val="0"/>
                </a:spcAft>
                <a:defRPr/>
              </a:pPr>
              <a:r>
                <a:rPr lang="en-US" sz="2400"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AAD</a:t>
              </a:r>
            </a:p>
          </p:txBody>
        </p:sp>
        <p:sp>
          <p:nvSpPr>
            <p:cNvPr id="424" name="Rectangle 423"/>
            <p:cNvSpPr/>
            <p:nvPr/>
          </p:nvSpPr>
          <p:spPr bwMode="auto">
            <a:xfrm>
              <a:off x="10960992" y="3921710"/>
              <a:ext cx="101830" cy="22867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28" name="Rectangle 427"/>
          <p:cNvSpPr/>
          <p:nvPr/>
        </p:nvSpPr>
        <p:spPr bwMode="auto">
          <a:xfrm>
            <a:off x="9325013" y="2642194"/>
            <a:ext cx="1202083" cy="17098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TextBox 425"/>
          <p:cNvSpPr txBox="1"/>
          <p:nvPr/>
        </p:nvSpPr>
        <p:spPr>
          <a:xfrm>
            <a:off x="3855282" y="-403196"/>
            <a:ext cx="6901415" cy="2420514"/>
          </a:xfrm>
          <a:prstGeom prst="rect">
            <a:avLst/>
          </a:prstGeom>
          <a:solidFill>
            <a:schemeClr val="accent5"/>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RESOURCE MANAGER</a:t>
            </a:r>
          </a:p>
        </p:txBody>
      </p:sp>
      <p:sp>
        <p:nvSpPr>
          <p:cNvPr id="427" name="Rectangle 426"/>
          <p:cNvSpPr/>
          <p:nvPr/>
        </p:nvSpPr>
        <p:spPr bwMode="auto">
          <a:xfrm>
            <a:off x="3768977" y="-412588"/>
            <a:ext cx="7012619" cy="31564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TextBox 424"/>
          <p:cNvSpPr txBox="1"/>
          <p:nvPr/>
        </p:nvSpPr>
        <p:spPr>
          <a:xfrm>
            <a:off x="3855283" y="1726054"/>
            <a:ext cx="6901492" cy="371070"/>
          </a:xfrm>
          <a:prstGeom prst="rect">
            <a:avLst/>
          </a:prstGeom>
          <a:solidFill>
            <a:schemeClr val="accent2"/>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SERVICE MANAGEMENT API</a:t>
            </a:r>
          </a:p>
        </p:txBody>
      </p:sp>
      <p:sp>
        <p:nvSpPr>
          <p:cNvPr id="36" name="Rectangle 35"/>
          <p:cNvSpPr/>
          <p:nvPr/>
        </p:nvSpPr>
        <p:spPr bwMode="auto">
          <a:xfrm>
            <a:off x="3771468" y="-947820"/>
            <a:ext cx="7074861" cy="25793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471"/>
          <p:cNvGrpSpPr/>
          <p:nvPr/>
        </p:nvGrpSpPr>
        <p:grpSpPr>
          <a:xfrm>
            <a:off x="270068" y="1189818"/>
            <a:ext cx="3664659" cy="5376195"/>
            <a:chOff x="274638" y="1212850"/>
            <a:chExt cx="3738672" cy="5484777"/>
          </a:xfrm>
        </p:grpSpPr>
        <p:grpSp>
          <p:nvGrpSpPr>
            <p:cNvPr id="32" name="Group 446"/>
            <p:cNvGrpSpPr/>
            <p:nvPr/>
          </p:nvGrpSpPr>
          <p:grpSpPr>
            <a:xfrm>
              <a:off x="285029" y="1212850"/>
              <a:ext cx="3728281" cy="5484777"/>
              <a:chOff x="285029" y="1212850"/>
              <a:chExt cx="3728281" cy="5484777"/>
            </a:xfrm>
          </p:grpSpPr>
          <p:sp>
            <p:nvSpPr>
              <p:cNvPr id="443" name="Left Bracket 442"/>
              <p:cNvSpPr/>
              <p:nvPr/>
            </p:nvSpPr>
            <p:spPr>
              <a:xfrm>
                <a:off x="3682481" y="1212850"/>
                <a:ext cx="330829" cy="5484777"/>
              </a:xfrm>
              <a:prstGeom prst="leftBracket">
                <a:avLst>
                  <a:gd name="adj" fmla="val 0"/>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996" eaLnBrk="0" fontAlgn="base" hangingPunct="0">
                  <a:spcBef>
                    <a:spcPct val="0"/>
                  </a:spcBef>
                  <a:spcAft>
                    <a:spcPct val="0"/>
                  </a:spcAft>
                  <a:defRPr/>
                </a:pPr>
                <a:endParaRPr lang="en-US" sz="2400">
                  <a:solidFill>
                    <a:prstClr val="black"/>
                  </a:solidFill>
                </a:endParaRPr>
              </a:p>
            </p:txBody>
          </p:sp>
          <p:cxnSp>
            <p:nvCxnSpPr>
              <p:cNvPr id="445" name="Straight Connector 444"/>
              <p:cNvCxnSpPr/>
              <p:nvPr/>
            </p:nvCxnSpPr>
            <p:spPr>
              <a:xfrm>
                <a:off x="285029" y="2125676"/>
                <a:ext cx="3383280" cy="1"/>
              </a:xfrm>
              <a:prstGeom prst="line">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70" name="Rectangle 469"/>
            <p:cNvSpPr/>
            <p:nvPr/>
          </p:nvSpPr>
          <p:spPr bwMode="auto">
            <a:xfrm>
              <a:off x="274638" y="1216152"/>
              <a:ext cx="3291840" cy="960359"/>
            </a:xfrm>
            <a:prstGeom prst="rect">
              <a:avLst/>
            </a:prstGeom>
          </p:spPr>
          <p:txBody>
            <a:bodyPr vert="horz" wrap="square" lIns="143407" tIns="89630" rIns="143407" bIns="89630" rtlCol="0">
              <a:spAutoFit/>
            </a:bodyPr>
            <a:lstStyle/>
            <a:p>
              <a:pPr defTabSz="913446" eaLnBrk="0" fontAlgn="base" hangingPunct="0">
                <a:lnSpc>
                  <a:spcPct val="90000"/>
                </a:lnSpc>
                <a:spcBef>
                  <a:spcPct val="20000"/>
                </a:spcBef>
                <a:spcAft>
                  <a:spcPct val="0"/>
                </a:spcAft>
                <a:buSzPct val="90000"/>
                <a:defRPr/>
              </a:pPr>
              <a:r>
                <a:rPr lang="en-US" sz="2745" dirty="0">
                  <a:gradFill>
                    <a:gsLst>
                      <a:gs pos="1250">
                        <a:prstClr val="black"/>
                      </a:gs>
                      <a:gs pos="99000">
                        <a:prstClr val="black"/>
                      </a:gs>
                    </a:gsLst>
                    <a:lin ang="5400000" scaled="0"/>
                  </a:gradFill>
                  <a:latin typeface="Segoe UI" panose="020B0502040204020203" pitchFamily="34" charset="0"/>
                  <a:ea typeface="MS PGothic" pitchFamily="34" charset="-128"/>
                  <a:cs typeface="Segoe UI" panose="020B0502040204020203" pitchFamily="34" charset="0"/>
                </a:rPr>
                <a:t>Consistent management layer</a:t>
              </a:r>
            </a:p>
          </p:txBody>
        </p:sp>
      </p:grpSp>
      <p:sp>
        <p:nvSpPr>
          <p:cNvPr id="35" name="Rectangle 34"/>
          <p:cNvSpPr/>
          <p:nvPr/>
        </p:nvSpPr>
        <p:spPr bwMode="auto">
          <a:xfrm>
            <a:off x="270132" y="3765427"/>
            <a:ext cx="2193459" cy="941347"/>
          </a:xfrm>
          <a:prstGeom prst="rect">
            <a:avLst/>
          </a:prstGeom>
        </p:spPr>
        <p:txBody>
          <a:bodyPr vert="horz" wrap="square" lIns="143407" tIns="89630" rIns="143407" bIns="89630" rtlCol="0">
            <a:spAutoFit/>
          </a:bodyPr>
          <a:lstStyle/>
          <a:p>
            <a:pPr defTabSz="913446" eaLnBrk="0" fontAlgn="base" hangingPunct="0">
              <a:lnSpc>
                <a:spcPct val="90000"/>
              </a:lnSpc>
              <a:spcBef>
                <a:spcPct val="20000"/>
              </a:spcBef>
              <a:spcAft>
                <a:spcPct val="0"/>
              </a:spcAft>
              <a:buSzPct val="90000"/>
              <a:defRPr/>
            </a:pPr>
            <a:r>
              <a:rPr lang="en-US" sz="2745" dirty="0">
                <a:gradFill>
                  <a:gsLst>
                    <a:gs pos="1250">
                      <a:prstClr val="black"/>
                    </a:gs>
                    <a:gs pos="99000">
                      <a:prstClr val="black"/>
                    </a:gs>
                  </a:gsLst>
                  <a:lin ang="5400000" scaled="0"/>
                </a:gradFill>
                <a:latin typeface="Segoe UI" panose="020B0502040204020203" pitchFamily="34" charset="0"/>
                <a:ea typeface="MS PGothic" pitchFamily="34" charset="-128"/>
                <a:cs typeface="Segoe UI" panose="020B0502040204020203" pitchFamily="34" charset="0"/>
              </a:rPr>
              <a:t>Curated extensions</a:t>
            </a:r>
          </a:p>
        </p:txBody>
      </p:sp>
      <p:sp>
        <p:nvSpPr>
          <p:cNvPr id="2" name="Rectangle 1" hidden="1"/>
          <p:cNvSpPr/>
          <p:nvPr/>
        </p:nvSpPr>
        <p:spPr bwMode="auto">
          <a:xfrm>
            <a:off x="869" y="-1571846"/>
            <a:ext cx="12580915" cy="112213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43" eaLnBrk="0" fontAlgn="base" hangingPunct="0">
              <a:lnSpc>
                <a:spcPct val="90000"/>
              </a:lnSpc>
              <a:spcBef>
                <a:spcPct val="0"/>
              </a:spcBef>
              <a:spcAft>
                <a:spcPct val="0"/>
              </a:spcAft>
              <a:defRPr/>
            </a:pPr>
            <a:r>
              <a:rPr lang="en-US" sz="1567" dirty="0">
                <a:gradFill>
                  <a:gsLst>
                    <a:gs pos="0">
                      <a:srgbClr val="FFFFFF"/>
                    </a:gs>
                    <a:gs pos="100000">
                      <a:srgbClr val="FFFFFF"/>
                    </a:gs>
                  </a:gsLst>
                  <a:lin ang="5400000" scaled="0"/>
                </a:gradFill>
                <a:ea typeface="Segoe UI" pitchFamily="34" charset="0"/>
                <a:cs typeface="Segoe UI" pitchFamily="34" charset="0"/>
              </a:rPr>
              <a:t>This slide could use build/animation. It builds from top to bottom. Azure/</a:t>
            </a:r>
            <a:r>
              <a:rPr lang="en-US" sz="1567" dirty="0" err="1">
                <a:gradFill>
                  <a:gsLst>
                    <a:gs pos="0">
                      <a:srgbClr val="FFFFFF"/>
                    </a:gs>
                    <a:gs pos="100000">
                      <a:srgbClr val="FFFFFF"/>
                    </a:gs>
                  </a:gsLst>
                  <a:lin ang="5400000" scaled="0"/>
                </a:gradFill>
                <a:ea typeface="Segoe UI" pitchFamily="34" charset="0"/>
                <a:cs typeface="Segoe UI" pitchFamily="34" charset="0"/>
              </a:rPr>
              <a:t>Commandline</a:t>
            </a:r>
            <a:r>
              <a:rPr lang="en-US" sz="1567" dirty="0">
                <a:gradFill>
                  <a:gsLst>
                    <a:gs pos="0">
                      <a:srgbClr val="FFFFFF"/>
                    </a:gs>
                    <a:gs pos="100000">
                      <a:srgbClr val="FFFFFF"/>
                    </a:gs>
                  </a:gsLst>
                  <a:lin ang="5400000" scaled="0"/>
                </a:gradFill>
                <a:ea typeface="Segoe UI" pitchFamily="34" charset="0"/>
                <a:cs typeface="Segoe UI" pitchFamily="34" charset="0"/>
              </a:rPr>
              <a:t>/Visual studio all hit the API to interact with resource manager groups which in turn interact with the different rest points. The link </a:t>
            </a:r>
            <a:r>
              <a:rPr lang="en-US" sz="1567" dirty="0">
                <a:solidFill>
                  <a:prstClr val="white"/>
                </a:solidFill>
              </a:rPr>
              <a:t>https://azure.microsoft.com/en-us/documentation/articles/virtual-machines-azure-resource-manager-architecture/</a:t>
            </a:r>
          </a:p>
          <a:p>
            <a:pPr defTabSz="914043" eaLnBrk="0" fontAlgn="base" hangingPunct="0">
              <a:lnSpc>
                <a:spcPct val="90000"/>
              </a:lnSpc>
              <a:spcBef>
                <a:spcPct val="0"/>
              </a:spcBef>
              <a:spcAft>
                <a:spcPct val="0"/>
              </a:spcAft>
              <a:defRPr/>
            </a:pPr>
            <a:r>
              <a:rPr lang="en-US" sz="1567" dirty="0">
                <a:gradFill>
                  <a:gsLst>
                    <a:gs pos="0">
                      <a:srgbClr val="FFFFFF"/>
                    </a:gs>
                    <a:gs pos="100000">
                      <a:srgbClr val="FFFFFF"/>
                    </a:gs>
                  </a:gsLst>
                  <a:lin ang="5400000" scaled="0"/>
                </a:gradFill>
                <a:ea typeface="Segoe UI" pitchFamily="34" charset="0"/>
                <a:cs typeface="Segoe UI" pitchFamily="34" charset="0"/>
              </a:rPr>
              <a:t> explains what this slide is supposed to get across. </a:t>
            </a:r>
          </a:p>
        </p:txBody>
      </p:sp>
      <p:pic>
        <p:nvPicPr>
          <p:cNvPr id="22" name="Picture 21" hidden="1"/>
          <p:cNvPicPr>
            <a:picLocks noChangeAspect="1"/>
          </p:cNvPicPr>
          <p:nvPr/>
        </p:nvPicPr>
        <p:blipFill>
          <a:blip r:embed="rId3" cstate="print"/>
          <a:stretch>
            <a:fillRect/>
          </a:stretch>
        </p:blipFill>
        <p:spPr>
          <a:xfrm>
            <a:off x="259178" y="2645075"/>
            <a:ext cx="7548937" cy="449904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79" name="Rectangle 478"/>
          <p:cNvSpPr/>
          <p:nvPr/>
        </p:nvSpPr>
        <p:spPr bwMode="auto">
          <a:xfrm>
            <a:off x="3648017" y="1260338"/>
            <a:ext cx="7136067" cy="10307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4"/>
          <p:cNvSpPr txBox="1">
            <a:spLocks/>
          </p:cNvSpPr>
          <p:nvPr/>
        </p:nvSpPr>
        <p:spPr>
          <a:xfrm>
            <a:off x="3855281" y="1678541"/>
            <a:ext cx="1120115" cy="45256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2275" eaLnBrk="0" hangingPunct="0">
              <a:defRPr/>
            </a:pPr>
            <a:r>
              <a:rPr lang="en-US" sz="1961" dirty="0">
                <a:gradFill>
                  <a:gsLst>
                    <a:gs pos="1250">
                      <a:prstClr val="black"/>
                    </a:gs>
                    <a:gs pos="99000">
                      <a:prstClr val="black"/>
                    </a:gs>
                  </a:gsLst>
                  <a:lin ang="5400000" scaled="0"/>
                </a:gradFill>
              </a:rPr>
              <a:t>Tools</a:t>
            </a:r>
          </a:p>
        </p:txBody>
      </p:sp>
      <p:sp>
        <p:nvSpPr>
          <p:cNvPr id="51" name="Text Placeholder 4"/>
          <p:cNvSpPr txBox="1">
            <a:spLocks/>
          </p:cNvSpPr>
          <p:nvPr/>
        </p:nvSpPr>
        <p:spPr>
          <a:xfrm>
            <a:off x="3855283" y="5588768"/>
            <a:ext cx="1434060" cy="669862"/>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2275" eaLnBrk="0" hangingPunct="0">
              <a:defRPr/>
            </a:pPr>
            <a: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t>Provider  </a:t>
            </a:r>
            <a:b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br>
            <a: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t>rest points</a:t>
            </a:r>
          </a:p>
        </p:txBody>
      </p:sp>
      <p:grpSp>
        <p:nvGrpSpPr>
          <p:cNvPr id="34" name="Group 84"/>
          <p:cNvGrpSpPr/>
          <p:nvPr/>
        </p:nvGrpSpPr>
        <p:grpSpPr>
          <a:xfrm>
            <a:off x="6289316" y="1457168"/>
            <a:ext cx="3989915" cy="850477"/>
            <a:chOff x="6415453" y="1485605"/>
            <a:chExt cx="4070499" cy="867653"/>
          </a:xfrm>
        </p:grpSpPr>
        <p:grpSp>
          <p:nvGrpSpPr>
            <p:cNvPr id="38" name="Group 81"/>
            <p:cNvGrpSpPr/>
            <p:nvPr/>
          </p:nvGrpSpPr>
          <p:grpSpPr>
            <a:xfrm>
              <a:off x="9122889" y="1493986"/>
              <a:ext cx="1363063" cy="859271"/>
              <a:chOff x="9122889" y="1493986"/>
              <a:chExt cx="1363063" cy="859271"/>
            </a:xfrm>
          </p:grpSpPr>
          <p:grpSp>
            <p:nvGrpSpPr>
              <p:cNvPr id="39" name="Group 44"/>
              <p:cNvGrpSpPr/>
              <p:nvPr/>
            </p:nvGrpSpPr>
            <p:grpSpPr>
              <a:xfrm>
                <a:off x="9556309" y="1493986"/>
                <a:ext cx="496215" cy="500359"/>
                <a:chOff x="5835648" y="3126185"/>
                <a:chExt cx="775292" cy="781767"/>
              </a:xfrm>
            </p:grpSpPr>
            <p:sp>
              <p:nvSpPr>
                <p:cNvPr id="42" name="Freeform 23"/>
                <p:cNvSpPr>
                  <a:spLocks/>
                </p:cNvSpPr>
                <p:nvPr/>
              </p:nvSpPr>
              <p:spPr bwMode="auto">
                <a:xfrm>
                  <a:off x="5835648" y="3126185"/>
                  <a:ext cx="775292" cy="781767"/>
                </a:xfrm>
                <a:custGeom>
                  <a:avLst/>
                  <a:gdLst>
                    <a:gd name="T0" fmla="*/ 150 w 200"/>
                    <a:gd name="T1" fmla="*/ 0 h 202"/>
                    <a:gd name="T2" fmla="*/ 71 w 200"/>
                    <a:gd name="T3" fmla="*/ 80 h 202"/>
                    <a:gd name="T4" fmla="*/ 20 w 200"/>
                    <a:gd name="T5" fmla="*/ 41 h 202"/>
                    <a:gd name="T6" fmla="*/ 0 w 200"/>
                    <a:gd name="T7" fmla="*/ 51 h 202"/>
                    <a:gd name="T8" fmla="*/ 0 w 200"/>
                    <a:gd name="T9" fmla="*/ 152 h 202"/>
                    <a:gd name="T10" fmla="*/ 20 w 200"/>
                    <a:gd name="T11" fmla="*/ 162 h 202"/>
                    <a:gd name="T12" fmla="*/ 71 w 200"/>
                    <a:gd name="T13" fmla="*/ 122 h 202"/>
                    <a:gd name="T14" fmla="*/ 150 w 200"/>
                    <a:gd name="T15" fmla="*/ 202 h 202"/>
                    <a:gd name="T16" fmla="*/ 200 w 200"/>
                    <a:gd name="T17" fmla="*/ 182 h 202"/>
                    <a:gd name="T18" fmla="*/ 200 w 200"/>
                    <a:gd name="T19" fmla="*/ 20 h 202"/>
                    <a:gd name="T20" fmla="*/ 150 w 200"/>
                    <a:gd name="T21" fmla="*/ 0 h 202"/>
                    <a:gd name="T22" fmla="*/ 150 w 200"/>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02">
                      <a:moveTo>
                        <a:pt x="150" y="0"/>
                      </a:moveTo>
                      <a:cubicBezTo>
                        <a:pt x="71" y="80"/>
                        <a:pt x="71" y="80"/>
                        <a:pt x="71" y="80"/>
                      </a:cubicBezTo>
                      <a:cubicBezTo>
                        <a:pt x="20" y="41"/>
                        <a:pt x="20" y="41"/>
                        <a:pt x="20" y="41"/>
                      </a:cubicBezTo>
                      <a:cubicBezTo>
                        <a:pt x="0" y="51"/>
                        <a:pt x="0" y="51"/>
                        <a:pt x="0" y="51"/>
                      </a:cubicBezTo>
                      <a:cubicBezTo>
                        <a:pt x="0" y="152"/>
                        <a:pt x="0" y="152"/>
                        <a:pt x="0" y="152"/>
                      </a:cubicBezTo>
                      <a:cubicBezTo>
                        <a:pt x="20" y="162"/>
                        <a:pt x="20" y="162"/>
                        <a:pt x="20" y="162"/>
                      </a:cubicBezTo>
                      <a:cubicBezTo>
                        <a:pt x="71" y="122"/>
                        <a:pt x="71" y="122"/>
                        <a:pt x="71" y="122"/>
                      </a:cubicBezTo>
                      <a:cubicBezTo>
                        <a:pt x="150" y="202"/>
                        <a:pt x="150" y="202"/>
                        <a:pt x="150" y="202"/>
                      </a:cubicBezTo>
                      <a:cubicBezTo>
                        <a:pt x="200" y="182"/>
                        <a:pt x="200" y="182"/>
                        <a:pt x="200" y="182"/>
                      </a:cubicBezTo>
                      <a:cubicBezTo>
                        <a:pt x="200" y="20"/>
                        <a:pt x="200" y="20"/>
                        <a:pt x="200" y="20"/>
                      </a:cubicBezTo>
                      <a:cubicBezTo>
                        <a:pt x="150" y="0"/>
                        <a:pt x="150" y="0"/>
                        <a:pt x="150" y="0"/>
                      </a:cubicBezTo>
                      <a:cubicBezTo>
                        <a:pt x="150" y="0"/>
                        <a:pt x="150" y="0"/>
                        <a:pt x="150" y="0"/>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 name="Freeform 24"/>
                <p:cNvSpPr>
                  <a:spLocks/>
                </p:cNvSpPr>
                <p:nvPr/>
              </p:nvSpPr>
              <p:spPr bwMode="auto">
                <a:xfrm>
                  <a:off x="5911850" y="3382963"/>
                  <a:ext cx="114300" cy="228600"/>
                </a:xfrm>
                <a:custGeom>
                  <a:avLst/>
                  <a:gdLst>
                    <a:gd name="T0" fmla="*/ 0 w 30"/>
                    <a:gd name="T1" fmla="*/ 60 h 60"/>
                    <a:gd name="T2" fmla="*/ 0 w 30"/>
                    <a:gd name="T3" fmla="*/ 0 h 60"/>
                    <a:gd name="T4" fmla="*/ 30 w 30"/>
                    <a:gd name="T5" fmla="*/ 30 h 60"/>
                    <a:gd name="T6" fmla="*/ 0 w 30"/>
                    <a:gd name="T7" fmla="*/ 60 h 60"/>
                    <a:gd name="T8" fmla="*/ 0 w 30"/>
                    <a:gd name="T9" fmla="*/ 60 h 60"/>
                  </a:gdLst>
                  <a:ahLst/>
                  <a:cxnLst>
                    <a:cxn ang="0">
                      <a:pos x="T0" y="T1"/>
                    </a:cxn>
                    <a:cxn ang="0">
                      <a:pos x="T2" y="T3"/>
                    </a:cxn>
                    <a:cxn ang="0">
                      <a:pos x="T4" y="T5"/>
                    </a:cxn>
                    <a:cxn ang="0">
                      <a:pos x="T6" y="T7"/>
                    </a:cxn>
                    <a:cxn ang="0">
                      <a:pos x="T8" y="T9"/>
                    </a:cxn>
                  </a:cxnLst>
                  <a:rect l="0" t="0" r="r" b="b"/>
                  <a:pathLst>
                    <a:path w="30" h="60">
                      <a:moveTo>
                        <a:pt x="0" y="60"/>
                      </a:moveTo>
                      <a:cubicBezTo>
                        <a:pt x="0" y="0"/>
                        <a:pt x="0" y="0"/>
                        <a:pt x="0" y="0"/>
                      </a:cubicBezTo>
                      <a:cubicBezTo>
                        <a:pt x="30" y="30"/>
                        <a:pt x="30" y="30"/>
                        <a:pt x="30" y="30"/>
                      </a:cubicBezTo>
                      <a:cubicBezTo>
                        <a:pt x="0" y="60"/>
                        <a:pt x="0" y="60"/>
                        <a:pt x="0" y="60"/>
                      </a:cubicBezTo>
                      <a:cubicBezTo>
                        <a:pt x="0" y="60"/>
                        <a:pt x="0" y="60"/>
                        <a:pt x="0" y="6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 name="Freeform 25"/>
                <p:cNvSpPr>
                  <a:spLocks/>
                </p:cNvSpPr>
                <p:nvPr/>
              </p:nvSpPr>
              <p:spPr bwMode="auto">
                <a:xfrm>
                  <a:off x="6205538" y="3341688"/>
                  <a:ext cx="201613" cy="314325"/>
                </a:xfrm>
                <a:custGeom>
                  <a:avLst/>
                  <a:gdLst>
                    <a:gd name="T0" fmla="*/ 0 w 53"/>
                    <a:gd name="T1" fmla="*/ 41 h 83"/>
                    <a:gd name="T2" fmla="*/ 53 w 53"/>
                    <a:gd name="T3" fmla="*/ 0 h 83"/>
                    <a:gd name="T4" fmla="*/ 53 w 53"/>
                    <a:gd name="T5" fmla="*/ 83 h 83"/>
                    <a:gd name="T6" fmla="*/ 0 w 53"/>
                    <a:gd name="T7" fmla="*/ 41 h 83"/>
                    <a:gd name="T8" fmla="*/ 0 w 53"/>
                    <a:gd name="T9" fmla="*/ 41 h 83"/>
                  </a:gdLst>
                  <a:ahLst/>
                  <a:cxnLst>
                    <a:cxn ang="0">
                      <a:pos x="T0" y="T1"/>
                    </a:cxn>
                    <a:cxn ang="0">
                      <a:pos x="T2" y="T3"/>
                    </a:cxn>
                    <a:cxn ang="0">
                      <a:pos x="T4" y="T5"/>
                    </a:cxn>
                    <a:cxn ang="0">
                      <a:pos x="T6" y="T7"/>
                    </a:cxn>
                    <a:cxn ang="0">
                      <a:pos x="T8" y="T9"/>
                    </a:cxn>
                  </a:cxnLst>
                  <a:rect l="0" t="0" r="r" b="b"/>
                  <a:pathLst>
                    <a:path w="53" h="83">
                      <a:moveTo>
                        <a:pt x="0" y="41"/>
                      </a:moveTo>
                      <a:cubicBezTo>
                        <a:pt x="53" y="0"/>
                        <a:pt x="53" y="0"/>
                        <a:pt x="53" y="0"/>
                      </a:cubicBezTo>
                      <a:cubicBezTo>
                        <a:pt x="53" y="83"/>
                        <a:pt x="53" y="83"/>
                        <a:pt x="53" y="83"/>
                      </a:cubicBezTo>
                      <a:cubicBezTo>
                        <a:pt x="0" y="41"/>
                        <a:pt x="0" y="41"/>
                        <a:pt x="0" y="41"/>
                      </a:cubicBezTo>
                      <a:cubicBezTo>
                        <a:pt x="0" y="41"/>
                        <a:pt x="0" y="41"/>
                        <a:pt x="0" y="4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61" name="Text Placeholder 4"/>
              <p:cNvSpPr txBox="1">
                <a:spLocks/>
              </p:cNvSpPr>
              <p:nvPr/>
            </p:nvSpPr>
            <p:spPr>
              <a:xfrm>
                <a:off x="9122889" y="2002568"/>
                <a:ext cx="1363063" cy="350689"/>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Visual Studio</a:t>
                </a:r>
              </a:p>
            </p:txBody>
          </p:sp>
        </p:grpSp>
        <p:sp>
          <p:nvSpPr>
            <p:cNvPr id="68" name="Freeform 29"/>
            <p:cNvSpPr>
              <a:spLocks/>
            </p:cNvSpPr>
            <p:nvPr/>
          </p:nvSpPr>
          <p:spPr bwMode="auto">
            <a:xfrm>
              <a:off x="7826154"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9" name="Freeform 29"/>
            <p:cNvSpPr>
              <a:spLocks/>
            </p:cNvSpPr>
            <p:nvPr/>
          </p:nvSpPr>
          <p:spPr bwMode="auto">
            <a:xfrm>
              <a:off x="9071277"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nvGrpSpPr>
            <p:cNvPr id="40" name="Group 83"/>
            <p:cNvGrpSpPr/>
            <p:nvPr/>
          </p:nvGrpSpPr>
          <p:grpSpPr>
            <a:xfrm>
              <a:off x="6415453" y="1485605"/>
              <a:ext cx="1363063" cy="867653"/>
              <a:chOff x="6415453" y="1485605"/>
              <a:chExt cx="1363063" cy="867653"/>
            </a:xfrm>
          </p:grpSpPr>
          <p:sp>
            <p:nvSpPr>
              <p:cNvPr id="59" name="Text Placeholder 4"/>
              <p:cNvSpPr txBox="1">
                <a:spLocks/>
              </p:cNvSpPr>
              <p:nvPr/>
            </p:nvSpPr>
            <p:spPr>
              <a:xfrm>
                <a:off x="6415453" y="2002569"/>
                <a:ext cx="1363063" cy="350689"/>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Microsoft Azure</a:t>
                </a:r>
              </a:p>
            </p:txBody>
          </p:sp>
          <p:sp>
            <p:nvSpPr>
              <p:cNvPr id="77" name="Freeform 33"/>
              <p:cNvSpPr>
                <a:spLocks/>
              </p:cNvSpPr>
              <p:nvPr/>
            </p:nvSpPr>
            <p:spPr bwMode="auto">
              <a:xfrm>
                <a:off x="6642405" y="1485605"/>
                <a:ext cx="918568" cy="5087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5" name="Group 82"/>
            <p:cNvGrpSpPr/>
            <p:nvPr/>
          </p:nvGrpSpPr>
          <p:grpSpPr>
            <a:xfrm>
              <a:off x="7873544" y="1506916"/>
              <a:ext cx="1363063" cy="846342"/>
              <a:chOff x="7873544" y="1506916"/>
              <a:chExt cx="1363063" cy="846342"/>
            </a:xfrm>
          </p:grpSpPr>
          <p:sp>
            <p:nvSpPr>
              <p:cNvPr id="60" name="Text Placeholder 4"/>
              <p:cNvSpPr txBox="1">
                <a:spLocks/>
              </p:cNvSpPr>
              <p:nvPr/>
            </p:nvSpPr>
            <p:spPr>
              <a:xfrm>
                <a:off x="7873544" y="2002569"/>
                <a:ext cx="1363063" cy="350689"/>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Command line</a:t>
                </a:r>
              </a:p>
            </p:txBody>
          </p:sp>
          <p:sp>
            <p:nvSpPr>
              <p:cNvPr id="81" name="Freeform 37"/>
              <p:cNvSpPr>
                <a:spLocks noEditPoints="1"/>
              </p:cNvSpPr>
              <p:nvPr/>
            </p:nvSpPr>
            <p:spPr bwMode="auto">
              <a:xfrm>
                <a:off x="8313584" y="1506916"/>
                <a:ext cx="494911" cy="495652"/>
              </a:xfrm>
              <a:custGeom>
                <a:avLst/>
                <a:gdLst>
                  <a:gd name="T0" fmla="*/ 0 w 136"/>
                  <a:gd name="T1" fmla="*/ 32 h 136"/>
                  <a:gd name="T2" fmla="*/ 136 w 136"/>
                  <a:gd name="T3" fmla="*/ 32 h 136"/>
                  <a:gd name="T4" fmla="*/ 136 w 136"/>
                  <a:gd name="T5" fmla="*/ 118 h 136"/>
                  <a:gd name="T6" fmla="*/ 118 w 136"/>
                  <a:gd name="T7" fmla="*/ 136 h 136"/>
                  <a:gd name="T8" fmla="*/ 18 w 136"/>
                  <a:gd name="T9" fmla="*/ 136 h 136"/>
                  <a:gd name="T10" fmla="*/ 0 w 136"/>
                  <a:gd name="T11" fmla="*/ 118 h 136"/>
                  <a:gd name="T12" fmla="*/ 0 w 136"/>
                  <a:gd name="T13" fmla="*/ 32 h 136"/>
                  <a:gd name="T14" fmla="*/ 18 w 136"/>
                  <a:gd name="T15" fmla="*/ 0 h 136"/>
                  <a:gd name="T16" fmla="*/ 118 w 136"/>
                  <a:gd name="T17" fmla="*/ 0 h 136"/>
                  <a:gd name="T18" fmla="*/ 136 w 136"/>
                  <a:gd name="T19" fmla="*/ 18 h 136"/>
                  <a:gd name="T20" fmla="*/ 136 w 136"/>
                  <a:gd name="T21" fmla="*/ 24 h 136"/>
                  <a:gd name="T22" fmla="*/ 0 w 136"/>
                  <a:gd name="T23" fmla="*/ 24 h 136"/>
                  <a:gd name="T24" fmla="*/ 0 w 136"/>
                  <a:gd name="T25" fmla="*/ 18 h 136"/>
                  <a:gd name="T26" fmla="*/ 18 w 136"/>
                  <a:gd name="T27" fmla="*/ 0 h 136"/>
                  <a:gd name="T28" fmla="*/ 124 w 136"/>
                  <a:gd name="T29" fmla="*/ 8 h 136"/>
                  <a:gd name="T30" fmla="*/ 124 w 136"/>
                  <a:gd name="T31" fmla="*/ 8 h 136"/>
                  <a:gd name="T32" fmla="*/ 120 w 136"/>
                  <a:gd name="T33" fmla="*/ 11 h 136"/>
                  <a:gd name="T34" fmla="*/ 120 w 136"/>
                  <a:gd name="T35" fmla="*/ 12 h 136"/>
                  <a:gd name="T36" fmla="*/ 124 w 136"/>
                  <a:gd name="T37" fmla="*/ 16 h 136"/>
                  <a:gd name="T38" fmla="*/ 124 w 136"/>
                  <a:gd name="T39" fmla="*/ 16 h 136"/>
                  <a:gd name="T40" fmla="*/ 128 w 136"/>
                  <a:gd name="T41" fmla="*/ 12 h 136"/>
                  <a:gd name="T42" fmla="*/ 128 w 136"/>
                  <a:gd name="T43" fmla="*/ 11 h 136"/>
                  <a:gd name="T44" fmla="*/ 124 w 136"/>
                  <a:gd name="T45" fmla="*/ 8 h 136"/>
                  <a:gd name="T46" fmla="*/ 92 w 136"/>
                  <a:gd name="T47" fmla="*/ 8 h 136"/>
                  <a:gd name="T48" fmla="*/ 92 w 136"/>
                  <a:gd name="T49" fmla="*/ 8 h 136"/>
                  <a:gd name="T50" fmla="*/ 88 w 136"/>
                  <a:gd name="T51" fmla="*/ 11 h 136"/>
                  <a:gd name="T52" fmla="*/ 88 w 136"/>
                  <a:gd name="T53" fmla="*/ 12 h 136"/>
                  <a:gd name="T54" fmla="*/ 92 w 136"/>
                  <a:gd name="T55" fmla="*/ 16 h 136"/>
                  <a:gd name="T56" fmla="*/ 92 w 136"/>
                  <a:gd name="T57" fmla="*/ 16 h 136"/>
                  <a:gd name="T58" fmla="*/ 96 w 136"/>
                  <a:gd name="T59" fmla="*/ 12 h 136"/>
                  <a:gd name="T60" fmla="*/ 96 w 136"/>
                  <a:gd name="T61" fmla="*/ 11 h 136"/>
                  <a:gd name="T62" fmla="*/ 92 w 136"/>
                  <a:gd name="T63" fmla="*/ 8 h 136"/>
                  <a:gd name="T64" fmla="*/ 108 w 136"/>
                  <a:gd name="T65" fmla="*/ 8 h 136"/>
                  <a:gd name="T66" fmla="*/ 108 w 136"/>
                  <a:gd name="T67" fmla="*/ 8 h 136"/>
                  <a:gd name="T68" fmla="*/ 104 w 136"/>
                  <a:gd name="T69" fmla="*/ 11 h 136"/>
                  <a:gd name="T70" fmla="*/ 104 w 136"/>
                  <a:gd name="T71" fmla="*/ 12 h 136"/>
                  <a:gd name="T72" fmla="*/ 108 w 136"/>
                  <a:gd name="T73" fmla="*/ 16 h 136"/>
                  <a:gd name="T74" fmla="*/ 108 w 136"/>
                  <a:gd name="T75" fmla="*/ 16 h 136"/>
                  <a:gd name="T76" fmla="*/ 112 w 136"/>
                  <a:gd name="T77" fmla="*/ 12 h 136"/>
                  <a:gd name="T78" fmla="*/ 112 w 136"/>
                  <a:gd name="T79" fmla="*/ 11 h 136"/>
                  <a:gd name="T80" fmla="*/ 108 w 136"/>
                  <a:gd name="T81" fmla="*/ 8 h 136"/>
                  <a:gd name="T82" fmla="*/ 20 w 136"/>
                  <a:gd name="T83" fmla="*/ 52 h 136"/>
                  <a:gd name="T84" fmla="*/ 20 w 136"/>
                  <a:gd name="T85" fmla="*/ 52 h 136"/>
                  <a:gd name="T86" fmla="*/ 20 w 136"/>
                  <a:gd name="T87" fmla="*/ 60 h 136"/>
                  <a:gd name="T88" fmla="*/ 32 w 136"/>
                  <a:gd name="T89" fmla="*/ 72 h 136"/>
                  <a:gd name="T90" fmla="*/ 20 w 136"/>
                  <a:gd name="T91" fmla="*/ 84 h 136"/>
                  <a:gd name="T92" fmla="*/ 20 w 136"/>
                  <a:gd name="T93" fmla="*/ 92 h 136"/>
                  <a:gd name="T94" fmla="*/ 20 w 136"/>
                  <a:gd name="T95" fmla="*/ 92 h 136"/>
                  <a:gd name="T96" fmla="*/ 28 w 136"/>
                  <a:gd name="T97" fmla="*/ 92 h 136"/>
                  <a:gd name="T98" fmla="*/ 48 w 136"/>
                  <a:gd name="T99" fmla="*/ 72 h 136"/>
                  <a:gd name="T100" fmla="*/ 28 w 136"/>
                  <a:gd name="T101" fmla="*/ 52 h 136"/>
                  <a:gd name="T102" fmla="*/ 20 w 136"/>
                  <a:gd name="T103" fmla="*/ 52 h 136"/>
                  <a:gd name="T104" fmla="*/ 61 w 136"/>
                  <a:gd name="T105" fmla="*/ 84 h 136"/>
                  <a:gd name="T106" fmla="*/ 56 w 136"/>
                  <a:gd name="T107" fmla="*/ 89 h 136"/>
                  <a:gd name="T108" fmla="*/ 56 w 136"/>
                  <a:gd name="T109" fmla="*/ 91 h 136"/>
                  <a:gd name="T110" fmla="*/ 61 w 136"/>
                  <a:gd name="T111" fmla="*/ 96 h 136"/>
                  <a:gd name="T112" fmla="*/ 79 w 136"/>
                  <a:gd name="T113" fmla="*/ 96 h 136"/>
                  <a:gd name="T114" fmla="*/ 84 w 136"/>
                  <a:gd name="T115" fmla="*/ 91 h 136"/>
                  <a:gd name="T116" fmla="*/ 84 w 136"/>
                  <a:gd name="T117" fmla="*/ 89 h 136"/>
                  <a:gd name="T118" fmla="*/ 79 w 136"/>
                  <a:gd name="T119" fmla="*/ 84 h 136"/>
                  <a:gd name="T120" fmla="*/ 61 w 136"/>
                  <a:gd name="T121"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0" y="32"/>
                    </a:moveTo>
                    <a:cubicBezTo>
                      <a:pt x="136" y="32"/>
                      <a:pt x="136" y="32"/>
                      <a:pt x="136" y="32"/>
                    </a:cubicBezTo>
                    <a:cubicBezTo>
                      <a:pt x="136" y="118"/>
                      <a:pt x="136" y="118"/>
                      <a:pt x="136" y="118"/>
                    </a:cubicBezTo>
                    <a:cubicBezTo>
                      <a:pt x="136" y="128"/>
                      <a:pt x="128" y="136"/>
                      <a:pt x="118" y="136"/>
                    </a:cubicBezTo>
                    <a:cubicBezTo>
                      <a:pt x="18" y="136"/>
                      <a:pt x="18" y="136"/>
                      <a:pt x="18" y="136"/>
                    </a:cubicBezTo>
                    <a:cubicBezTo>
                      <a:pt x="8" y="136"/>
                      <a:pt x="0" y="128"/>
                      <a:pt x="0" y="118"/>
                    </a:cubicBezTo>
                    <a:cubicBezTo>
                      <a:pt x="0" y="32"/>
                      <a:pt x="0" y="32"/>
                      <a:pt x="0" y="32"/>
                    </a:cubicBezTo>
                    <a:close/>
                    <a:moveTo>
                      <a:pt x="18" y="0"/>
                    </a:moveTo>
                    <a:cubicBezTo>
                      <a:pt x="118" y="0"/>
                      <a:pt x="118" y="0"/>
                      <a:pt x="118" y="0"/>
                    </a:cubicBezTo>
                    <a:cubicBezTo>
                      <a:pt x="128" y="0"/>
                      <a:pt x="136" y="8"/>
                      <a:pt x="136" y="18"/>
                    </a:cubicBezTo>
                    <a:cubicBezTo>
                      <a:pt x="136" y="24"/>
                      <a:pt x="136" y="24"/>
                      <a:pt x="136" y="24"/>
                    </a:cubicBezTo>
                    <a:cubicBezTo>
                      <a:pt x="0" y="24"/>
                      <a:pt x="0" y="24"/>
                      <a:pt x="0" y="24"/>
                    </a:cubicBezTo>
                    <a:cubicBezTo>
                      <a:pt x="0" y="18"/>
                      <a:pt x="0" y="18"/>
                      <a:pt x="0" y="18"/>
                    </a:cubicBezTo>
                    <a:cubicBezTo>
                      <a:pt x="0" y="8"/>
                      <a:pt x="8" y="0"/>
                      <a:pt x="18" y="0"/>
                    </a:cubicBezTo>
                    <a:close/>
                    <a:moveTo>
                      <a:pt x="124" y="8"/>
                    </a:moveTo>
                    <a:cubicBezTo>
                      <a:pt x="124" y="8"/>
                      <a:pt x="124" y="8"/>
                      <a:pt x="124" y="8"/>
                    </a:cubicBezTo>
                    <a:cubicBezTo>
                      <a:pt x="122" y="8"/>
                      <a:pt x="120" y="10"/>
                      <a:pt x="120" y="11"/>
                    </a:cubicBezTo>
                    <a:cubicBezTo>
                      <a:pt x="120" y="12"/>
                      <a:pt x="120" y="12"/>
                      <a:pt x="120" y="12"/>
                    </a:cubicBezTo>
                    <a:cubicBezTo>
                      <a:pt x="120" y="14"/>
                      <a:pt x="122" y="16"/>
                      <a:pt x="124" y="16"/>
                    </a:cubicBezTo>
                    <a:cubicBezTo>
                      <a:pt x="124" y="16"/>
                      <a:pt x="124" y="16"/>
                      <a:pt x="124" y="16"/>
                    </a:cubicBezTo>
                    <a:cubicBezTo>
                      <a:pt x="126" y="16"/>
                      <a:pt x="128" y="14"/>
                      <a:pt x="128" y="12"/>
                    </a:cubicBezTo>
                    <a:cubicBezTo>
                      <a:pt x="128" y="11"/>
                      <a:pt x="128" y="11"/>
                      <a:pt x="128" y="11"/>
                    </a:cubicBezTo>
                    <a:cubicBezTo>
                      <a:pt x="128" y="10"/>
                      <a:pt x="126" y="8"/>
                      <a:pt x="124" y="8"/>
                    </a:cubicBezTo>
                    <a:close/>
                    <a:moveTo>
                      <a:pt x="92" y="8"/>
                    </a:moveTo>
                    <a:cubicBezTo>
                      <a:pt x="92" y="8"/>
                      <a:pt x="92" y="8"/>
                      <a:pt x="92" y="8"/>
                    </a:cubicBezTo>
                    <a:cubicBezTo>
                      <a:pt x="90" y="8"/>
                      <a:pt x="88" y="10"/>
                      <a:pt x="88" y="11"/>
                    </a:cubicBezTo>
                    <a:cubicBezTo>
                      <a:pt x="88" y="12"/>
                      <a:pt x="88" y="12"/>
                      <a:pt x="88" y="12"/>
                    </a:cubicBezTo>
                    <a:cubicBezTo>
                      <a:pt x="88" y="14"/>
                      <a:pt x="90" y="16"/>
                      <a:pt x="92" y="16"/>
                    </a:cubicBezTo>
                    <a:cubicBezTo>
                      <a:pt x="92" y="16"/>
                      <a:pt x="92" y="16"/>
                      <a:pt x="92" y="16"/>
                    </a:cubicBezTo>
                    <a:cubicBezTo>
                      <a:pt x="94" y="16"/>
                      <a:pt x="96" y="14"/>
                      <a:pt x="96" y="12"/>
                    </a:cubicBezTo>
                    <a:cubicBezTo>
                      <a:pt x="96" y="11"/>
                      <a:pt x="96" y="11"/>
                      <a:pt x="96" y="11"/>
                    </a:cubicBezTo>
                    <a:cubicBezTo>
                      <a:pt x="96" y="10"/>
                      <a:pt x="94" y="8"/>
                      <a:pt x="92" y="8"/>
                    </a:cubicBezTo>
                    <a:close/>
                    <a:moveTo>
                      <a:pt x="108" y="8"/>
                    </a:moveTo>
                    <a:cubicBezTo>
                      <a:pt x="108" y="8"/>
                      <a:pt x="108" y="8"/>
                      <a:pt x="108" y="8"/>
                    </a:cubicBezTo>
                    <a:cubicBezTo>
                      <a:pt x="106" y="8"/>
                      <a:pt x="104" y="10"/>
                      <a:pt x="104" y="11"/>
                    </a:cubicBezTo>
                    <a:cubicBezTo>
                      <a:pt x="104" y="12"/>
                      <a:pt x="104" y="12"/>
                      <a:pt x="104" y="12"/>
                    </a:cubicBezTo>
                    <a:cubicBezTo>
                      <a:pt x="104" y="14"/>
                      <a:pt x="106" y="16"/>
                      <a:pt x="108" y="16"/>
                    </a:cubicBezTo>
                    <a:cubicBezTo>
                      <a:pt x="108" y="16"/>
                      <a:pt x="108" y="16"/>
                      <a:pt x="108" y="16"/>
                    </a:cubicBezTo>
                    <a:cubicBezTo>
                      <a:pt x="110" y="16"/>
                      <a:pt x="112" y="14"/>
                      <a:pt x="112" y="12"/>
                    </a:cubicBezTo>
                    <a:cubicBezTo>
                      <a:pt x="112" y="11"/>
                      <a:pt x="112" y="11"/>
                      <a:pt x="112" y="11"/>
                    </a:cubicBezTo>
                    <a:cubicBezTo>
                      <a:pt x="112" y="10"/>
                      <a:pt x="110" y="8"/>
                      <a:pt x="108" y="8"/>
                    </a:cubicBezTo>
                    <a:close/>
                    <a:moveTo>
                      <a:pt x="20" y="52"/>
                    </a:moveTo>
                    <a:cubicBezTo>
                      <a:pt x="20" y="52"/>
                      <a:pt x="20" y="52"/>
                      <a:pt x="20" y="52"/>
                    </a:cubicBezTo>
                    <a:cubicBezTo>
                      <a:pt x="18" y="54"/>
                      <a:pt x="18" y="58"/>
                      <a:pt x="20" y="60"/>
                    </a:cubicBezTo>
                    <a:cubicBezTo>
                      <a:pt x="32" y="72"/>
                      <a:pt x="32" y="72"/>
                      <a:pt x="32" y="72"/>
                    </a:cubicBezTo>
                    <a:cubicBezTo>
                      <a:pt x="20" y="84"/>
                      <a:pt x="20" y="84"/>
                      <a:pt x="20" y="84"/>
                    </a:cubicBezTo>
                    <a:cubicBezTo>
                      <a:pt x="18" y="86"/>
                      <a:pt x="18" y="90"/>
                      <a:pt x="20" y="92"/>
                    </a:cubicBezTo>
                    <a:cubicBezTo>
                      <a:pt x="20" y="92"/>
                      <a:pt x="20" y="92"/>
                      <a:pt x="20" y="92"/>
                    </a:cubicBezTo>
                    <a:cubicBezTo>
                      <a:pt x="22" y="94"/>
                      <a:pt x="26" y="94"/>
                      <a:pt x="28" y="92"/>
                    </a:cubicBezTo>
                    <a:cubicBezTo>
                      <a:pt x="48" y="72"/>
                      <a:pt x="48" y="72"/>
                      <a:pt x="48" y="72"/>
                    </a:cubicBezTo>
                    <a:cubicBezTo>
                      <a:pt x="28" y="52"/>
                      <a:pt x="28" y="52"/>
                      <a:pt x="28" y="52"/>
                    </a:cubicBezTo>
                    <a:cubicBezTo>
                      <a:pt x="26" y="50"/>
                      <a:pt x="22" y="50"/>
                      <a:pt x="20" y="52"/>
                    </a:cubicBezTo>
                    <a:close/>
                    <a:moveTo>
                      <a:pt x="61" y="84"/>
                    </a:moveTo>
                    <a:cubicBezTo>
                      <a:pt x="58" y="84"/>
                      <a:pt x="56" y="86"/>
                      <a:pt x="56" y="89"/>
                    </a:cubicBezTo>
                    <a:cubicBezTo>
                      <a:pt x="56" y="91"/>
                      <a:pt x="56" y="91"/>
                      <a:pt x="56" y="91"/>
                    </a:cubicBezTo>
                    <a:cubicBezTo>
                      <a:pt x="56" y="94"/>
                      <a:pt x="58" y="96"/>
                      <a:pt x="61" y="96"/>
                    </a:cubicBezTo>
                    <a:cubicBezTo>
                      <a:pt x="79" y="96"/>
                      <a:pt x="79" y="96"/>
                      <a:pt x="79" y="96"/>
                    </a:cubicBezTo>
                    <a:cubicBezTo>
                      <a:pt x="82" y="96"/>
                      <a:pt x="84" y="94"/>
                      <a:pt x="84" y="91"/>
                    </a:cubicBezTo>
                    <a:cubicBezTo>
                      <a:pt x="84" y="89"/>
                      <a:pt x="84" y="89"/>
                      <a:pt x="84" y="89"/>
                    </a:cubicBezTo>
                    <a:cubicBezTo>
                      <a:pt x="84" y="86"/>
                      <a:pt x="82" y="84"/>
                      <a:pt x="79" y="84"/>
                    </a:cubicBezTo>
                    <a:lnTo>
                      <a:pt x="61" y="84"/>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6" name="Group 472"/>
          <p:cNvGrpSpPr/>
          <p:nvPr/>
        </p:nvGrpSpPr>
        <p:grpSpPr>
          <a:xfrm>
            <a:off x="4034541" y="3429000"/>
            <a:ext cx="2046529" cy="1160954"/>
            <a:chOff x="4115140" y="3497262"/>
            <a:chExt cx="2087862" cy="1184402"/>
          </a:xfrm>
        </p:grpSpPr>
        <p:sp>
          <p:nvSpPr>
            <p:cNvPr id="86" name="Freeform 33"/>
            <p:cNvSpPr>
              <a:spLocks/>
            </p:cNvSpPr>
            <p:nvPr/>
          </p:nvSpPr>
          <p:spPr bwMode="auto">
            <a:xfrm flipH="1">
              <a:off x="4115140" y="3497262"/>
              <a:ext cx="817588" cy="4528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5">
                <a:lumMod val="10000"/>
                <a:lumOff val="90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88" name="Freeform 33"/>
            <p:cNvSpPr>
              <a:spLocks/>
            </p:cNvSpPr>
            <p:nvPr/>
          </p:nvSpPr>
          <p:spPr bwMode="auto">
            <a:xfrm>
              <a:off x="4221662" y="3584319"/>
              <a:ext cx="1981340" cy="109734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7" name="Group 91"/>
          <p:cNvGrpSpPr/>
          <p:nvPr/>
        </p:nvGrpSpPr>
        <p:grpSpPr>
          <a:xfrm>
            <a:off x="6185629" y="3771595"/>
            <a:ext cx="2688864" cy="398128"/>
            <a:chOff x="6101339" y="3779030"/>
            <a:chExt cx="2743170" cy="406170"/>
          </a:xfrm>
        </p:grpSpPr>
        <p:sp>
          <p:nvSpPr>
            <p:cNvPr id="89" name="Text Placeholder 4"/>
            <p:cNvSpPr txBox="1">
              <a:spLocks/>
            </p:cNvSpPr>
            <p:nvPr/>
          </p:nvSpPr>
          <p:spPr>
            <a:xfrm>
              <a:off x="6101339" y="3779030"/>
              <a:ext cx="1072795"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567" dirty="0">
                  <a:gradFill>
                    <a:gsLst>
                      <a:gs pos="12500">
                        <a:prstClr val="white"/>
                      </a:gs>
                      <a:gs pos="52000">
                        <a:prstClr val="white"/>
                      </a:gs>
                    </a:gsLst>
                    <a:lin ang="5400000" scaled="0"/>
                  </a:gradFill>
                  <a:latin typeface="Cambria"/>
                </a:rPr>
                <a:t>Cloud</a:t>
              </a:r>
            </a:p>
          </p:txBody>
        </p:sp>
        <p:sp>
          <p:nvSpPr>
            <p:cNvPr id="90" name="Text Placeholder 4"/>
            <p:cNvSpPr txBox="1">
              <a:spLocks/>
            </p:cNvSpPr>
            <p:nvPr/>
          </p:nvSpPr>
          <p:spPr>
            <a:xfrm>
              <a:off x="7244872" y="3779030"/>
              <a:ext cx="1599637" cy="406099"/>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567" dirty="0">
                  <a:gradFill>
                    <a:gsLst>
                      <a:gs pos="12500">
                        <a:prstClr val="white"/>
                      </a:gs>
                      <a:gs pos="52000">
                        <a:prstClr val="white"/>
                      </a:gs>
                    </a:gsLst>
                    <a:lin ang="5400000" scaled="0"/>
                  </a:gradFill>
                  <a:latin typeface="Cambria"/>
                </a:rPr>
                <a:t>On-premises</a:t>
              </a:r>
            </a:p>
          </p:txBody>
        </p:sp>
        <p:sp>
          <p:nvSpPr>
            <p:cNvPr id="91" name="Freeform 29"/>
            <p:cNvSpPr>
              <a:spLocks/>
            </p:cNvSpPr>
            <p:nvPr/>
          </p:nvSpPr>
          <p:spPr bwMode="auto">
            <a:xfrm>
              <a:off x="7098377" y="3858775"/>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439" name="AutoShape 371"/>
          <p:cNvSpPr>
            <a:spLocks noChangeAspect="1" noChangeArrowheads="1" noTextEdit="1"/>
          </p:cNvSpPr>
          <p:nvPr/>
        </p:nvSpPr>
        <p:spPr bwMode="auto">
          <a:xfrm flipH="1">
            <a:off x="869153" y="2280620"/>
            <a:ext cx="563299" cy="7282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809483" y="5243930"/>
            <a:ext cx="846588" cy="84658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12183" y="5356447"/>
            <a:ext cx="632528" cy="62155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xmlns="" val="0"/>
              </a:ext>
            </a:extLst>
          </a:blip>
          <a:srcRect t="19515" r="9780" b="19960"/>
          <a:stretch/>
        </p:blipFill>
        <p:spPr>
          <a:xfrm>
            <a:off x="1161361" y="5839868"/>
            <a:ext cx="637799" cy="427874"/>
          </a:xfrm>
          <a:prstGeom prst="rect">
            <a:avLst/>
          </a:prstGeom>
        </p:spPr>
      </p:pic>
      <p:grpSp>
        <p:nvGrpSpPr>
          <p:cNvPr id="48" name="Group 473"/>
          <p:cNvGrpSpPr/>
          <p:nvPr/>
        </p:nvGrpSpPr>
        <p:grpSpPr>
          <a:xfrm>
            <a:off x="8438316" y="2861942"/>
            <a:ext cx="2090357" cy="2180376"/>
            <a:chOff x="8607860" y="2918751"/>
            <a:chExt cx="2132575" cy="2224413"/>
          </a:xfrm>
        </p:grpSpPr>
        <p:grpSp>
          <p:nvGrpSpPr>
            <p:cNvPr id="49" name="Group 102"/>
            <p:cNvGrpSpPr/>
            <p:nvPr/>
          </p:nvGrpSpPr>
          <p:grpSpPr>
            <a:xfrm>
              <a:off x="8607860" y="4547811"/>
              <a:ext cx="2130966" cy="595353"/>
              <a:chOff x="8607860" y="3874981"/>
              <a:chExt cx="2130966" cy="595353"/>
            </a:xfrm>
          </p:grpSpPr>
          <p:grpSp>
            <p:nvGrpSpPr>
              <p:cNvPr id="50" name="Group 96"/>
              <p:cNvGrpSpPr/>
              <p:nvPr/>
            </p:nvGrpSpPr>
            <p:grpSpPr>
              <a:xfrm>
                <a:off x="8607860" y="3874981"/>
                <a:ext cx="2130966" cy="349980"/>
                <a:chOff x="8609677" y="3874981"/>
                <a:chExt cx="1440439" cy="236571"/>
              </a:xfrm>
            </p:grpSpPr>
            <p:sp>
              <p:nvSpPr>
                <p:cNvPr id="93"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4"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5"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6"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62" name="Group 97"/>
              <p:cNvGrpSpPr/>
              <p:nvPr/>
            </p:nvGrpSpPr>
            <p:grpSpPr>
              <a:xfrm>
                <a:off x="8607860" y="4120354"/>
                <a:ext cx="2130966" cy="349980"/>
                <a:chOff x="8609677" y="3874981"/>
                <a:chExt cx="1440439" cy="236571"/>
              </a:xfrm>
            </p:grpSpPr>
            <p:sp>
              <p:nvSpPr>
                <p:cNvPr id="99"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0"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1"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2"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63" name="Group 441"/>
            <p:cNvGrpSpPr/>
            <p:nvPr/>
          </p:nvGrpSpPr>
          <p:grpSpPr>
            <a:xfrm>
              <a:off x="9164967" y="2918751"/>
              <a:ext cx="1575468" cy="1565276"/>
              <a:chOff x="1808160" y="2424113"/>
              <a:chExt cx="1575468" cy="1565276"/>
            </a:xfrm>
          </p:grpSpPr>
          <p:grpSp>
            <p:nvGrpSpPr>
              <p:cNvPr id="78" name="Group 436"/>
              <p:cNvGrpSpPr/>
              <p:nvPr/>
            </p:nvGrpSpPr>
            <p:grpSpPr>
              <a:xfrm flipH="1">
                <a:off x="2996277" y="2424113"/>
                <a:ext cx="387351" cy="1565275"/>
                <a:chOff x="1350375" y="2424113"/>
                <a:chExt cx="387351" cy="1565275"/>
              </a:xfrm>
            </p:grpSpPr>
            <p:sp>
              <p:nvSpPr>
                <p:cNvPr id="380" name="Rectangle 314"/>
                <p:cNvSpPr>
                  <a:spLocks noChangeArrowheads="1"/>
                </p:cNvSpPr>
                <p:nvPr/>
              </p:nvSpPr>
              <p:spPr bwMode="auto">
                <a:xfrm>
                  <a:off x="1350375" y="3278188"/>
                  <a:ext cx="155575" cy="711200"/>
                </a:xfrm>
                <a:prstGeom prst="rect">
                  <a:avLst/>
                </a:prstGeom>
                <a:solidFill>
                  <a:srgbClr val="6DC2E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1" name="Rectangle 315"/>
                <p:cNvSpPr>
                  <a:spLocks noChangeArrowheads="1"/>
                </p:cNvSpPr>
                <p:nvPr/>
              </p:nvSpPr>
              <p:spPr bwMode="auto">
                <a:xfrm>
                  <a:off x="1428163" y="2874963"/>
                  <a:ext cx="309563" cy="1114425"/>
                </a:xfrm>
                <a:prstGeom prst="rect">
                  <a:avLst/>
                </a:prstGeom>
                <a:solidFill>
                  <a:srgbClr val="6DC2E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2" name="Freeform 316"/>
                <p:cNvSpPr>
                  <a:spLocks/>
                </p:cNvSpPr>
                <p:nvPr/>
              </p:nvSpPr>
              <p:spPr bwMode="auto">
                <a:xfrm>
                  <a:off x="1502775" y="2762251"/>
                  <a:ext cx="160338" cy="112713"/>
                </a:xfrm>
                <a:custGeom>
                  <a:avLst/>
                  <a:gdLst>
                    <a:gd name="T0" fmla="*/ 75 w 101"/>
                    <a:gd name="T1" fmla="*/ 0 h 71"/>
                    <a:gd name="T2" fmla="*/ 26 w 101"/>
                    <a:gd name="T3" fmla="*/ 0 h 71"/>
                    <a:gd name="T4" fmla="*/ 0 w 101"/>
                    <a:gd name="T5" fmla="*/ 71 h 71"/>
                    <a:gd name="T6" fmla="*/ 101 w 101"/>
                    <a:gd name="T7" fmla="*/ 71 h 71"/>
                    <a:gd name="T8" fmla="*/ 75 w 101"/>
                    <a:gd name="T9" fmla="*/ 0 h 71"/>
                  </a:gdLst>
                  <a:ahLst/>
                  <a:cxnLst>
                    <a:cxn ang="0">
                      <a:pos x="T0" y="T1"/>
                    </a:cxn>
                    <a:cxn ang="0">
                      <a:pos x="T2" y="T3"/>
                    </a:cxn>
                    <a:cxn ang="0">
                      <a:pos x="T4" y="T5"/>
                    </a:cxn>
                    <a:cxn ang="0">
                      <a:pos x="T6" y="T7"/>
                    </a:cxn>
                    <a:cxn ang="0">
                      <a:pos x="T8" y="T9"/>
                    </a:cxn>
                  </a:cxnLst>
                  <a:rect l="0" t="0" r="r" b="b"/>
                  <a:pathLst>
                    <a:path w="101" h="71">
                      <a:moveTo>
                        <a:pt x="75" y="0"/>
                      </a:moveTo>
                      <a:lnTo>
                        <a:pt x="26" y="0"/>
                      </a:lnTo>
                      <a:lnTo>
                        <a:pt x="0" y="71"/>
                      </a:lnTo>
                      <a:lnTo>
                        <a:pt x="101" y="71"/>
                      </a:lnTo>
                      <a:lnTo>
                        <a:pt x="75" y="0"/>
                      </a:lnTo>
                      <a:close/>
                    </a:path>
                  </a:pathLst>
                </a:custGeom>
                <a:solidFill>
                  <a:srgbClr val="6DC2E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3" name="Rectangle 317"/>
                <p:cNvSpPr>
                  <a:spLocks noChangeArrowheads="1"/>
                </p:cNvSpPr>
                <p:nvPr/>
              </p:nvSpPr>
              <p:spPr bwMode="auto">
                <a:xfrm>
                  <a:off x="1569450" y="2424113"/>
                  <a:ext cx="26988" cy="387350"/>
                </a:xfrm>
                <a:prstGeom prst="rect">
                  <a:avLst/>
                </a:prstGeom>
                <a:solidFill>
                  <a:srgbClr val="6DC2E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4" name="Rectangle 318"/>
                <p:cNvSpPr>
                  <a:spLocks noChangeArrowheads="1"/>
                </p:cNvSpPr>
                <p:nvPr/>
              </p:nvSpPr>
              <p:spPr bwMode="auto">
                <a:xfrm>
                  <a:off x="1469438" y="2913063"/>
                  <a:ext cx="30163"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5" name="Rectangle 319"/>
                <p:cNvSpPr>
                  <a:spLocks noChangeArrowheads="1"/>
                </p:cNvSpPr>
                <p:nvPr/>
              </p:nvSpPr>
              <p:spPr bwMode="auto">
                <a:xfrm>
                  <a:off x="1534525" y="2913063"/>
                  <a:ext cx="31750"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6" name="Rectangle 320"/>
                <p:cNvSpPr>
                  <a:spLocks noChangeArrowheads="1"/>
                </p:cNvSpPr>
                <p:nvPr/>
              </p:nvSpPr>
              <p:spPr bwMode="auto">
                <a:xfrm>
                  <a:off x="1599613" y="2913063"/>
                  <a:ext cx="31750" cy="71438"/>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7" name="Rectangle 321"/>
                <p:cNvSpPr>
                  <a:spLocks noChangeArrowheads="1"/>
                </p:cNvSpPr>
                <p:nvPr/>
              </p:nvSpPr>
              <p:spPr bwMode="auto">
                <a:xfrm>
                  <a:off x="1666288" y="2913063"/>
                  <a:ext cx="30163"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8" name="Rectangle 322"/>
                <p:cNvSpPr>
                  <a:spLocks noChangeArrowheads="1"/>
                </p:cNvSpPr>
                <p:nvPr/>
              </p:nvSpPr>
              <p:spPr bwMode="auto">
                <a:xfrm>
                  <a:off x="1469438" y="3016251"/>
                  <a:ext cx="30163"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9" name="Rectangle 323"/>
                <p:cNvSpPr>
                  <a:spLocks noChangeArrowheads="1"/>
                </p:cNvSpPr>
                <p:nvPr/>
              </p:nvSpPr>
              <p:spPr bwMode="auto">
                <a:xfrm>
                  <a:off x="1534525" y="3016251"/>
                  <a:ext cx="31750" cy="71438"/>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0" name="Rectangle 324"/>
                <p:cNvSpPr>
                  <a:spLocks noChangeArrowheads="1"/>
                </p:cNvSpPr>
                <p:nvPr/>
              </p:nvSpPr>
              <p:spPr bwMode="auto">
                <a:xfrm>
                  <a:off x="1599613" y="3016251"/>
                  <a:ext cx="31750"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1" name="Rectangle 325"/>
                <p:cNvSpPr>
                  <a:spLocks noChangeArrowheads="1"/>
                </p:cNvSpPr>
                <p:nvPr/>
              </p:nvSpPr>
              <p:spPr bwMode="auto">
                <a:xfrm>
                  <a:off x="1666288" y="3016251"/>
                  <a:ext cx="30163"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2" name="Rectangle 326"/>
                <p:cNvSpPr>
                  <a:spLocks noChangeArrowheads="1"/>
                </p:cNvSpPr>
                <p:nvPr/>
              </p:nvSpPr>
              <p:spPr bwMode="auto">
                <a:xfrm>
                  <a:off x="1469438" y="3119438"/>
                  <a:ext cx="30163" cy="71438"/>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3" name="Rectangle 327"/>
                <p:cNvSpPr>
                  <a:spLocks noChangeArrowheads="1"/>
                </p:cNvSpPr>
                <p:nvPr/>
              </p:nvSpPr>
              <p:spPr bwMode="auto">
                <a:xfrm>
                  <a:off x="1534525" y="3119438"/>
                  <a:ext cx="31750" cy="71438"/>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4" name="Rectangle 328"/>
                <p:cNvSpPr>
                  <a:spLocks noChangeArrowheads="1"/>
                </p:cNvSpPr>
                <p:nvPr/>
              </p:nvSpPr>
              <p:spPr bwMode="auto">
                <a:xfrm>
                  <a:off x="1599613" y="3119438"/>
                  <a:ext cx="31750"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5" name="Rectangle 329"/>
                <p:cNvSpPr>
                  <a:spLocks noChangeArrowheads="1"/>
                </p:cNvSpPr>
                <p:nvPr/>
              </p:nvSpPr>
              <p:spPr bwMode="auto">
                <a:xfrm>
                  <a:off x="1666288" y="3119438"/>
                  <a:ext cx="30163" cy="71438"/>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6" name="Rectangle 330"/>
                <p:cNvSpPr>
                  <a:spLocks noChangeArrowheads="1"/>
                </p:cNvSpPr>
                <p:nvPr/>
              </p:nvSpPr>
              <p:spPr bwMode="auto">
                <a:xfrm>
                  <a:off x="1469438" y="3222626"/>
                  <a:ext cx="30163"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7" name="Rectangle 331"/>
                <p:cNvSpPr>
                  <a:spLocks noChangeArrowheads="1"/>
                </p:cNvSpPr>
                <p:nvPr/>
              </p:nvSpPr>
              <p:spPr bwMode="auto">
                <a:xfrm>
                  <a:off x="1534525" y="3222626"/>
                  <a:ext cx="31750" cy="71438"/>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8" name="Rectangle 332"/>
                <p:cNvSpPr>
                  <a:spLocks noChangeArrowheads="1"/>
                </p:cNvSpPr>
                <p:nvPr/>
              </p:nvSpPr>
              <p:spPr bwMode="auto">
                <a:xfrm>
                  <a:off x="1599613" y="3222626"/>
                  <a:ext cx="31750" cy="71438"/>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9" name="Rectangle 333"/>
                <p:cNvSpPr>
                  <a:spLocks noChangeArrowheads="1"/>
                </p:cNvSpPr>
                <p:nvPr/>
              </p:nvSpPr>
              <p:spPr bwMode="auto">
                <a:xfrm>
                  <a:off x="1666288" y="3222626"/>
                  <a:ext cx="30163"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0" name="Rectangle 334"/>
                <p:cNvSpPr>
                  <a:spLocks noChangeArrowheads="1"/>
                </p:cNvSpPr>
                <p:nvPr/>
              </p:nvSpPr>
              <p:spPr bwMode="auto">
                <a:xfrm>
                  <a:off x="1469438" y="3328988"/>
                  <a:ext cx="30163"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1" name="Rectangle 335"/>
                <p:cNvSpPr>
                  <a:spLocks noChangeArrowheads="1"/>
                </p:cNvSpPr>
                <p:nvPr/>
              </p:nvSpPr>
              <p:spPr bwMode="auto">
                <a:xfrm>
                  <a:off x="1534525" y="3328988"/>
                  <a:ext cx="31750" cy="71438"/>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2" name="Rectangle 336"/>
                <p:cNvSpPr>
                  <a:spLocks noChangeArrowheads="1"/>
                </p:cNvSpPr>
                <p:nvPr/>
              </p:nvSpPr>
              <p:spPr bwMode="auto">
                <a:xfrm>
                  <a:off x="1599613" y="3328988"/>
                  <a:ext cx="31750"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3" name="Rectangle 337"/>
                <p:cNvSpPr>
                  <a:spLocks noChangeArrowheads="1"/>
                </p:cNvSpPr>
                <p:nvPr/>
              </p:nvSpPr>
              <p:spPr bwMode="auto">
                <a:xfrm>
                  <a:off x="1666288" y="3328988"/>
                  <a:ext cx="30163"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4" name="Rectangle 338"/>
                <p:cNvSpPr>
                  <a:spLocks noChangeArrowheads="1"/>
                </p:cNvSpPr>
                <p:nvPr/>
              </p:nvSpPr>
              <p:spPr bwMode="auto">
                <a:xfrm>
                  <a:off x="1469438" y="3432176"/>
                  <a:ext cx="30163"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5" name="Rectangle 339"/>
                <p:cNvSpPr>
                  <a:spLocks noChangeArrowheads="1"/>
                </p:cNvSpPr>
                <p:nvPr/>
              </p:nvSpPr>
              <p:spPr bwMode="auto">
                <a:xfrm>
                  <a:off x="1534525" y="3432176"/>
                  <a:ext cx="31750"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6" name="Rectangle 340"/>
                <p:cNvSpPr>
                  <a:spLocks noChangeArrowheads="1"/>
                </p:cNvSpPr>
                <p:nvPr/>
              </p:nvSpPr>
              <p:spPr bwMode="auto">
                <a:xfrm>
                  <a:off x="1599613" y="3432176"/>
                  <a:ext cx="31750" cy="71438"/>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7" name="Rectangle 341"/>
                <p:cNvSpPr>
                  <a:spLocks noChangeArrowheads="1"/>
                </p:cNvSpPr>
                <p:nvPr/>
              </p:nvSpPr>
              <p:spPr bwMode="auto">
                <a:xfrm>
                  <a:off x="1666288" y="3432176"/>
                  <a:ext cx="30163"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8" name="Rectangle 342"/>
                <p:cNvSpPr>
                  <a:spLocks noChangeArrowheads="1"/>
                </p:cNvSpPr>
                <p:nvPr/>
              </p:nvSpPr>
              <p:spPr bwMode="auto">
                <a:xfrm>
                  <a:off x="1469438" y="3535363"/>
                  <a:ext cx="30163"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9" name="Rectangle 343"/>
                <p:cNvSpPr>
                  <a:spLocks noChangeArrowheads="1"/>
                </p:cNvSpPr>
                <p:nvPr/>
              </p:nvSpPr>
              <p:spPr bwMode="auto">
                <a:xfrm>
                  <a:off x="1534525" y="3535363"/>
                  <a:ext cx="31750"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0" name="Rectangle 344"/>
                <p:cNvSpPr>
                  <a:spLocks noChangeArrowheads="1"/>
                </p:cNvSpPr>
                <p:nvPr/>
              </p:nvSpPr>
              <p:spPr bwMode="auto">
                <a:xfrm>
                  <a:off x="1599613" y="3535363"/>
                  <a:ext cx="31750"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1" name="Rectangle 345"/>
                <p:cNvSpPr>
                  <a:spLocks noChangeArrowheads="1"/>
                </p:cNvSpPr>
                <p:nvPr/>
              </p:nvSpPr>
              <p:spPr bwMode="auto">
                <a:xfrm>
                  <a:off x="1666288" y="3535363"/>
                  <a:ext cx="30163"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2" name="Rectangle 346"/>
                <p:cNvSpPr>
                  <a:spLocks noChangeArrowheads="1"/>
                </p:cNvSpPr>
                <p:nvPr/>
              </p:nvSpPr>
              <p:spPr bwMode="auto">
                <a:xfrm>
                  <a:off x="1469438" y="3638551"/>
                  <a:ext cx="30163"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3" name="Rectangle 347"/>
                <p:cNvSpPr>
                  <a:spLocks noChangeArrowheads="1"/>
                </p:cNvSpPr>
                <p:nvPr/>
              </p:nvSpPr>
              <p:spPr bwMode="auto">
                <a:xfrm>
                  <a:off x="1534525" y="3638551"/>
                  <a:ext cx="31750"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4" name="Rectangle 348"/>
                <p:cNvSpPr>
                  <a:spLocks noChangeArrowheads="1"/>
                </p:cNvSpPr>
                <p:nvPr/>
              </p:nvSpPr>
              <p:spPr bwMode="auto">
                <a:xfrm>
                  <a:off x="1599613" y="3638551"/>
                  <a:ext cx="31750"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5" name="Rectangle 349"/>
                <p:cNvSpPr>
                  <a:spLocks noChangeArrowheads="1"/>
                </p:cNvSpPr>
                <p:nvPr/>
              </p:nvSpPr>
              <p:spPr bwMode="auto">
                <a:xfrm>
                  <a:off x="1666288" y="3638551"/>
                  <a:ext cx="30163"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6" name="Rectangle 350"/>
                <p:cNvSpPr>
                  <a:spLocks noChangeArrowheads="1"/>
                </p:cNvSpPr>
                <p:nvPr/>
              </p:nvSpPr>
              <p:spPr bwMode="auto">
                <a:xfrm>
                  <a:off x="1469438" y="3741738"/>
                  <a:ext cx="30163"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7" name="Rectangle 351"/>
                <p:cNvSpPr>
                  <a:spLocks noChangeArrowheads="1"/>
                </p:cNvSpPr>
                <p:nvPr/>
              </p:nvSpPr>
              <p:spPr bwMode="auto">
                <a:xfrm>
                  <a:off x="1534525" y="3741738"/>
                  <a:ext cx="31750"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8" name="Rectangle 352"/>
                <p:cNvSpPr>
                  <a:spLocks noChangeArrowheads="1"/>
                </p:cNvSpPr>
                <p:nvPr/>
              </p:nvSpPr>
              <p:spPr bwMode="auto">
                <a:xfrm>
                  <a:off x="1599613" y="3741738"/>
                  <a:ext cx="31750"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9" name="Rectangle 353"/>
                <p:cNvSpPr>
                  <a:spLocks noChangeArrowheads="1"/>
                </p:cNvSpPr>
                <p:nvPr/>
              </p:nvSpPr>
              <p:spPr bwMode="auto">
                <a:xfrm>
                  <a:off x="1666288" y="3741738"/>
                  <a:ext cx="30163"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0" name="Rectangle 354"/>
                <p:cNvSpPr>
                  <a:spLocks noChangeArrowheads="1"/>
                </p:cNvSpPr>
                <p:nvPr/>
              </p:nvSpPr>
              <p:spPr bwMode="auto">
                <a:xfrm>
                  <a:off x="1469438" y="3848101"/>
                  <a:ext cx="30163"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1" name="Rectangle 355"/>
                <p:cNvSpPr>
                  <a:spLocks noChangeArrowheads="1"/>
                </p:cNvSpPr>
                <p:nvPr/>
              </p:nvSpPr>
              <p:spPr bwMode="auto">
                <a:xfrm>
                  <a:off x="1534525" y="3848101"/>
                  <a:ext cx="31750"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2" name="Rectangle 356"/>
                <p:cNvSpPr>
                  <a:spLocks noChangeArrowheads="1"/>
                </p:cNvSpPr>
                <p:nvPr/>
              </p:nvSpPr>
              <p:spPr bwMode="auto">
                <a:xfrm>
                  <a:off x="1599613" y="3848101"/>
                  <a:ext cx="31750"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3" name="Rectangle 357"/>
                <p:cNvSpPr>
                  <a:spLocks noChangeArrowheads="1"/>
                </p:cNvSpPr>
                <p:nvPr/>
              </p:nvSpPr>
              <p:spPr bwMode="auto">
                <a:xfrm>
                  <a:off x="1666288" y="3848101"/>
                  <a:ext cx="30163"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79" name="Group 435"/>
              <p:cNvGrpSpPr/>
              <p:nvPr/>
            </p:nvGrpSpPr>
            <p:grpSpPr>
              <a:xfrm>
                <a:off x="1808160" y="2824164"/>
                <a:ext cx="1094873" cy="1165225"/>
                <a:chOff x="1819157" y="2439988"/>
                <a:chExt cx="1455857" cy="1549401"/>
              </a:xfrm>
            </p:grpSpPr>
            <p:sp>
              <p:nvSpPr>
                <p:cNvPr id="273" name="Rectangle 207"/>
                <p:cNvSpPr>
                  <a:spLocks noChangeArrowheads="1"/>
                </p:cNvSpPr>
                <p:nvPr/>
              </p:nvSpPr>
              <p:spPr bwMode="auto">
                <a:xfrm>
                  <a:off x="2797176" y="3033713"/>
                  <a:ext cx="477838" cy="95567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4" name="Rectangle 208"/>
                <p:cNvSpPr>
                  <a:spLocks noChangeArrowheads="1"/>
                </p:cNvSpPr>
                <p:nvPr/>
              </p:nvSpPr>
              <p:spPr bwMode="auto">
                <a:xfrm>
                  <a:off x="3171826" y="3103563"/>
                  <a:ext cx="38100" cy="6826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5" name="Rectangle 209"/>
                <p:cNvSpPr>
                  <a:spLocks noChangeArrowheads="1"/>
                </p:cNvSpPr>
                <p:nvPr/>
              </p:nvSpPr>
              <p:spPr bwMode="auto">
                <a:xfrm>
                  <a:off x="3068638" y="3103563"/>
                  <a:ext cx="38100" cy="6826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6" name="Rectangle 210"/>
                <p:cNvSpPr>
                  <a:spLocks noChangeArrowheads="1"/>
                </p:cNvSpPr>
                <p:nvPr/>
              </p:nvSpPr>
              <p:spPr bwMode="auto">
                <a:xfrm>
                  <a:off x="2962276" y="3103563"/>
                  <a:ext cx="41275" cy="6826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7" name="Rectangle 211"/>
                <p:cNvSpPr>
                  <a:spLocks noChangeArrowheads="1"/>
                </p:cNvSpPr>
                <p:nvPr/>
              </p:nvSpPr>
              <p:spPr bwMode="auto">
                <a:xfrm>
                  <a:off x="2859088" y="3103563"/>
                  <a:ext cx="41275" cy="6826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8" name="Rectangle 212"/>
                <p:cNvSpPr>
                  <a:spLocks noChangeArrowheads="1"/>
                </p:cNvSpPr>
                <p:nvPr/>
              </p:nvSpPr>
              <p:spPr bwMode="auto">
                <a:xfrm>
                  <a:off x="3171826" y="3206751"/>
                  <a:ext cx="38100"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9" name="Rectangle 213"/>
                <p:cNvSpPr>
                  <a:spLocks noChangeArrowheads="1"/>
                </p:cNvSpPr>
                <p:nvPr/>
              </p:nvSpPr>
              <p:spPr bwMode="auto">
                <a:xfrm>
                  <a:off x="3068638" y="3206751"/>
                  <a:ext cx="38100"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0" name="Rectangle 214"/>
                <p:cNvSpPr>
                  <a:spLocks noChangeArrowheads="1"/>
                </p:cNvSpPr>
                <p:nvPr/>
              </p:nvSpPr>
              <p:spPr bwMode="auto">
                <a:xfrm>
                  <a:off x="2962276" y="3206751"/>
                  <a:ext cx="41275"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1" name="Rectangle 215"/>
                <p:cNvSpPr>
                  <a:spLocks noChangeArrowheads="1"/>
                </p:cNvSpPr>
                <p:nvPr/>
              </p:nvSpPr>
              <p:spPr bwMode="auto">
                <a:xfrm>
                  <a:off x="2859088" y="3206751"/>
                  <a:ext cx="41275"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2" name="Rectangle 216"/>
                <p:cNvSpPr>
                  <a:spLocks noChangeArrowheads="1"/>
                </p:cNvSpPr>
                <p:nvPr/>
              </p:nvSpPr>
              <p:spPr bwMode="auto">
                <a:xfrm>
                  <a:off x="3171826" y="3309938"/>
                  <a:ext cx="38100"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3" name="Rectangle 217"/>
                <p:cNvSpPr>
                  <a:spLocks noChangeArrowheads="1"/>
                </p:cNvSpPr>
                <p:nvPr/>
              </p:nvSpPr>
              <p:spPr bwMode="auto">
                <a:xfrm>
                  <a:off x="3068638" y="3309938"/>
                  <a:ext cx="38100"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4" name="Rectangle 218"/>
                <p:cNvSpPr>
                  <a:spLocks noChangeArrowheads="1"/>
                </p:cNvSpPr>
                <p:nvPr/>
              </p:nvSpPr>
              <p:spPr bwMode="auto">
                <a:xfrm>
                  <a:off x="2962276" y="3309938"/>
                  <a:ext cx="41275"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5" name="Rectangle 219"/>
                <p:cNvSpPr>
                  <a:spLocks noChangeArrowheads="1"/>
                </p:cNvSpPr>
                <p:nvPr/>
              </p:nvSpPr>
              <p:spPr bwMode="auto">
                <a:xfrm>
                  <a:off x="2859088" y="3309938"/>
                  <a:ext cx="41275"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6" name="Rectangle 220"/>
                <p:cNvSpPr>
                  <a:spLocks noChangeArrowheads="1"/>
                </p:cNvSpPr>
                <p:nvPr/>
              </p:nvSpPr>
              <p:spPr bwMode="auto">
                <a:xfrm>
                  <a:off x="3171826" y="3413126"/>
                  <a:ext cx="38100"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7" name="Rectangle 221"/>
                <p:cNvSpPr>
                  <a:spLocks noChangeArrowheads="1"/>
                </p:cNvSpPr>
                <p:nvPr/>
              </p:nvSpPr>
              <p:spPr bwMode="auto">
                <a:xfrm>
                  <a:off x="3068638" y="3413126"/>
                  <a:ext cx="38100"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8" name="Rectangle 222"/>
                <p:cNvSpPr>
                  <a:spLocks noChangeArrowheads="1"/>
                </p:cNvSpPr>
                <p:nvPr/>
              </p:nvSpPr>
              <p:spPr bwMode="auto">
                <a:xfrm>
                  <a:off x="2962276" y="3413126"/>
                  <a:ext cx="41275"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9" name="Rectangle 223"/>
                <p:cNvSpPr>
                  <a:spLocks noChangeArrowheads="1"/>
                </p:cNvSpPr>
                <p:nvPr/>
              </p:nvSpPr>
              <p:spPr bwMode="auto">
                <a:xfrm>
                  <a:off x="2859088" y="3413126"/>
                  <a:ext cx="41275"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0" name="Rectangle 224"/>
                <p:cNvSpPr>
                  <a:spLocks noChangeArrowheads="1"/>
                </p:cNvSpPr>
                <p:nvPr/>
              </p:nvSpPr>
              <p:spPr bwMode="auto">
                <a:xfrm>
                  <a:off x="3171826" y="3519488"/>
                  <a:ext cx="38100" cy="6826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1" name="Rectangle 225"/>
                <p:cNvSpPr>
                  <a:spLocks noChangeArrowheads="1"/>
                </p:cNvSpPr>
                <p:nvPr/>
              </p:nvSpPr>
              <p:spPr bwMode="auto">
                <a:xfrm>
                  <a:off x="3068638" y="3519488"/>
                  <a:ext cx="38100" cy="6826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2" name="Rectangle 226"/>
                <p:cNvSpPr>
                  <a:spLocks noChangeArrowheads="1"/>
                </p:cNvSpPr>
                <p:nvPr/>
              </p:nvSpPr>
              <p:spPr bwMode="auto">
                <a:xfrm>
                  <a:off x="2962276" y="3519488"/>
                  <a:ext cx="41275" cy="6826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3" name="Rectangle 227"/>
                <p:cNvSpPr>
                  <a:spLocks noChangeArrowheads="1"/>
                </p:cNvSpPr>
                <p:nvPr/>
              </p:nvSpPr>
              <p:spPr bwMode="auto">
                <a:xfrm>
                  <a:off x="2859088" y="3519488"/>
                  <a:ext cx="41275" cy="6826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4" name="Rectangle 228"/>
                <p:cNvSpPr>
                  <a:spLocks noChangeArrowheads="1"/>
                </p:cNvSpPr>
                <p:nvPr/>
              </p:nvSpPr>
              <p:spPr bwMode="auto">
                <a:xfrm>
                  <a:off x="3171826" y="3622676"/>
                  <a:ext cx="38100" cy="69850"/>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5" name="Rectangle 229"/>
                <p:cNvSpPr>
                  <a:spLocks noChangeArrowheads="1"/>
                </p:cNvSpPr>
                <p:nvPr/>
              </p:nvSpPr>
              <p:spPr bwMode="auto">
                <a:xfrm>
                  <a:off x="3068638" y="3622676"/>
                  <a:ext cx="38100" cy="69850"/>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6" name="Rectangle 230"/>
                <p:cNvSpPr>
                  <a:spLocks noChangeArrowheads="1"/>
                </p:cNvSpPr>
                <p:nvPr/>
              </p:nvSpPr>
              <p:spPr bwMode="auto">
                <a:xfrm>
                  <a:off x="2962276" y="3622676"/>
                  <a:ext cx="41275" cy="69850"/>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7" name="Rectangle 231"/>
                <p:cNvSpPr>
                  <a:spLocks noChangeArrowheads="1"/>
                </p:cNvSpPr>
                <p:nvPr/>
              </p:nvSpPr>
              <p:spPr bwMode="auto">
                <a:xfrm>
                  <a:off x="2859088" y="3622676"/>
                  <a:ext cx="41275" cy="69850"/>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8" name="Rectangle 232"/>
                <p:cNvSpPr>
                  <a:spLocks noChangeArrowheads="1"/>
                </p:cNvSpPr>
                <p:nvPr/>
              </p:nvSpPr>
              <p:spPr bwMode="auto">
                <a:xfrm>
                  <a:off x="3171826" y="3725863"/>
                  <a:ext cx="38100" cy="73025"/>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9" name="Rectangle 233"/>
                <p:cNvSpPr>
                  <a:spLocks noChangeArrowheads="1"/>
                </p:cNvSpPr>
                <p:nvPr/>
              </p:nvSpPr>
              <p:spPr bwMode="auto">
                <a:xfrm>
                  <a:off x="3068638" y="3725863"/>
                  <a:ext cx="38100" cy="73025"/>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0" name="Rectangle 234"/>
                <p:cNvSpPr>
                  <a:spLocks noChangeArrowheads="1"/>
                </p:cNvSpPr>
                <p:nvPr/>
              </p:nvSpPr>
              <p:spPr bwMode="auto">
                <a:xfrm>
                  <a:off x="2962276" y="3725863"/>
                  <a:ext cx="41275" cy="73025"/>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1" name="Rectangle 235"/>
                <p:cNvSpPr>
                  <a:spLocks noChangeArrowheads="1"/>
                </p:cNvSpPr>
                <p:nvPr/>
              </p:nvSpPr>
              <p:spPr bwMode="auto">
                <a:xfrm>
                  <a:off x="2859088" y="3725863"/>
                  <a:ext cx="41275" cy="73025"/>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2" name="Rectangle 236"/>
                <p:cNvSpPr>
                  <a:spLocks noChangeArrowheads="1"/>
                </p:cNvSpPr>
                <p:nvPr/>
              </p:nvSpPr>
              <p:spPr bwMode="auto">
                <a:xfrm>
                  <a:off x="3171826" y="3829051"/>
                  <a:ext cx="38100" cy="73025"/>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3" name="Rectangle 237"/>
                <p:cNvSpPr>
                  <a:spLocks noChangeArrowheads="1"/>
                </p:cNvSpPr>
                <p:nvPr/>
              </p:nvSpPr>
              <p:spPr bwMode="auto">
                <a:xfrm>
                  <a:off x="3068638" y="3829051"/>
                  <a:ext cx="38100" cy="73025"/>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4" name="Rectangle 238"/>
                <p:cNvSpPr>
                  <a:spLocks noChangeArrowheads="1"/>
                </p:cNvSpPr>
                <p:nvPr/>
              </p:nvSpPr>
              <p:spPr bwMode="auto">
                <a:xfrm>
                  <a:off x="2962276" y="3829051"/>
                  <a:ext cx="41275" cy="73025"/>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5" name="Rectangle 239"/>
                <p:cNvSpPr>
                  <a:spLocks noChangeArrowheads="1"/>
                </p:cNvSpPr>
                <p:nvPr/>
              </p:nvSpPr>
              <p:spPr bwMode="auto">
                <a:xfrm>
                  <a:off x="2859088" y="3829051"/>
                  <a:ext cx="41275" cy="73025"/>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6" name="Rectangle 240"/>
                <p:cNvSpPr>
                  <a:spLocks noChangeArrowheads="1"/>
                </p:cNvSpPr>
                <p:nvPr/>
              </p:nvSpPr>
              <p:spPr bwMode="auto">
                <a:xfrm>
                  <a:off x="1819157" y="3500438"/>
                  <a:ext cx="277814" cy="488950"/>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7" name="Rectangle 241"/>
                <p:cNvSpPr>
                  <a:spLocks noChangeArrowheads="1"/>
                </p:cNvSpPr>
                <p:nvPr/>
              </p:nvSpPr>
              <p:spPr bwMode="auto">
                <a:xfrm>
                  <a:off x="2600326" y="3241676"/>
                  <a:ext cx="277813" cy="747713"/>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8" name="Rectangle 242"/>
                <p:cNvSpPr>
                  <a:spLocks noChangeArrowheads="1"/>
                </p:cNvSpPr>
                <p:nvPr/>
              </p:nvSpPr>
              <p:spPr bwMode="auto">
                <a:xfrm>
                  <a:off x="1931988" y="3244851"/>
                  <a:ext cx="468313" cy="374650"/>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9" name="Freeform 243"/>
                <p:cNvSpPr>
                  <a:spLocks/>
                </p:cNvSpPr>
                <p:nvPr/>
              </p:nvSpPr>
              <p:spPr bwMode="auto">
                <a:xfrm>
                  <a:off x="2200276" y="2562226"/>
                  <a:ext cx="400050" cy="1427163"/>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0" name="Freeform 244"/>
                <p:cNvSpPr>
                  <a:spLocks/>
                </p:cNvSpPr>
                <p:nvPr/>
              </p:nvSpPr>
              <p:spPr bwMode="auto">
                <a:xfrm>
                  <a:off x="1931988" y="3249613"/>
                  <a:ext cx="268288" cy="739775"/>
                </a:xfrm>
                <a:custGeom>
                  <a:avLst/>
                  <a:gdLst>
                    <a:gd name="T0" fmla="*/ 0 w 169"/>
                    <a:gd name="T1" fmla="*/ 233 h 466"/>
                    <a:gd name="T2" fmla="*/ 0 w 169"/>
                    <a:gd name="T3" fmla="*/ 466 h 466"/>
                    <a:gd name="T4" fmla="*/ 169 w 169"/>
                    <a:gd name="T5" fmla="*/ 466 h 466"/>
                    <a:gd name="T6" fmla="*/ 169 w 169"/>
                    <a:gd name="T7" fmla="*/ 0 h 466"/>
                    <a:gd name="T8" fmla="*/ 0 w 169"/>
                    <a:gd name="T9" fmla="*/ 233 h 466"/>
                  </a:gdLst>
                  <a:ahLst/>
                  <a:cxnLst>
                    <a:cxn ang="0">
                      <a:pos x="T0" y="T1"/>
                    </a:cxn>
                    <a:cxn ang="0">
                      <a:pos x="T2" y="T3"/>
                    </a:cxn>
                    <a:cxn ang="0">
                      <a:pos x="T4" y="T5"/>
                    </a:cxn>
                    <a:cxn ang="0">
                      <a:pos x="T6" y="T7"/>
                    </a:cxn>
                    <a:cxn ang="0">
                      <a:pos x="T8" y="T9"/>
                    </a:cxn>
                  </a:cxnLst>
                  <a:rect l="0" t="0" r="r" b="b"/>
                  <a:pathLst>
                    <a:path w="169" h="466">
                      <a:moveTo>
                        <a:pt x="0" y="233"/>
                      </a:moveTo>
                      <a:lnTo>
                        <a:pt x="0" y="466"/>
                      </a:lnTo>
                      <a:lnTo>
                        <a:pt x="169" y="466"/>
                      </a:lnTo>
                      <a:lnTo>
                        <a:pt x="169" y="0"/>
                      </a:lnTo>
                      <a:lnTo>
                        <a:pt x="0" y="233"/>
                      </a:lnTo>
                      <a:close/>
                    </a:path>
                  </a:pathLst>
                </a:custGeom>
                <a:solidFill>
                  <a:srgbClr val="E940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1" name="Rectangle 245"/>
                <p:cNvSpPr>
                  <a:spLocks noChangeArrowheads="1"/>
                </p:cNvSpPr>
                <p:nvPr/>
              </p:nvSpPr>
              <p:spPr bwMode="auto">
                <a:xfrm>
                  <a:off x="2249488" y="2640013"/>
                  <a:ext cx="41275"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2" name="Rectangle 246"/>
                <p:cNvSpPr>
                  <a:spLocks noChangeArrowheads="1"/>
                </p:cNvSpPr>
                <p:nvPr/>
              </p:nvSpPr>
              <p:spPr bwMode="auto">
                <a:xfrm>
                  <a:off x="2338388" y="2640013"/>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3" name="Rectangle 247"/>
                <p:cNvSpPr>
                  <a:spLocks noChangeArrowheads="1"/>
                </p:cNvSpPr>
                <p:nvPr/>
              </p:nvSpPr>
              <p:spPr bwMode="auto">
                <a:xfrm>
                  <a:off x="2422526" y="2640013"/>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4" name="Rectangle 248"/>
                <p:cNvSpPr>
                  <a:spLocks noChangeArrowheads="1"/>
                </p:cNvSpPr>
                <p:nvPr/>
              </p:nvSpPr>
              <p:spPr bwMode="auto">
                <a:xfrm>
                  <a:off x="2509838" y="2640013"/>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5" name="Rectangle 249"/>
                <p:cNvSpPr>
                  <a:spLocks noChangeArrowheads="1"/>
                </p:cNvSpPr>
                <p:nvPr/>
              </p:nvSpPr>
              <p:spPr bwMode="auto">
                <a:xfrm>
                  <a:off x="2249488" y="2752726"/>
                  <a:ext cx="41275"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6" name="Rectangle 250"/>
                <p:cNvSpPr>
                  <a:spLocks noChangeArrowheads="1"/>
                </p:cNvSpPr>
                <p:nvPr/>
              </p:nvSpPr>
              <p:spPr bwMode="auto">
                <a:xfrm>
                  <a:off x="2338388" y="2752726"/>
                  <a:ext cx="39688"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7" name="Rectangle 251"/>
                <p:cNvSpPr>
                  <a:spLocks noChangeArrowheads="1"/>
                </p:cNvSpPr>
                <p:nvPr/>
              </p:nvSpPr>
              <p:spPr bwMode="auto">
                <a:xfrm>
                  <a:off x="2422526" y="2752726"/>
                  <a:ext cx="39688"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8" name="Rectangle 252"/>
                <p:cNvSpPr>
                  <a:spLocks noChangeArrowheads="1"/>
                </p:cNvSpPr>
                <p:nvPr/>
              </p:nvSpPr>
              <p:spPr bwMode="auto">
                <a:xfrm>
                  <a:off x="2509838" y="2752726"/>
                  <a:ext cx="39688"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9" name="Rectangle 253"/>
                <p:cNvSpPr>
                  <a:spLocks noChangeArrowheads="1"/>
                </p:cNvSpPr>
                <p:nvPr/>
              </p:nvSpPr>
              <p:spPr bwMode="auto">
                <a:xfrm>
                  <a:off x="2249488" y="2862263"/>
                  <a:ext cx="41275"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0" name="Rectangle 254"/>
                <p:cNvSpPr>
                  <a:spLocks noChangeArrowheads="1"/>
                </p:cNvSpPr>
                <p:nvPr/>
              </p:nvSpPr>
              <p:spPr bwMode="auto">
                <a:xfrm>
                  <a:off x="2338388" y="2862263"/>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1" name="Rectangle 255"/>
                <p:cNvSpPr>
                  <a:spLocks noChangeArrowheads="1"/>
                </p:cNvSpPr>
                <p:nvPr/>
              </p:nvSpPr>
              <p:spPr bwMode="auto">
                <a:xfrm>
                  <a:off x="2422526" y="2862263"/>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2" name="Rectangle 256"/>
                <p:cNvSpPr>
                  <a:spLocks noChangeArrowheads="1"/>
                </p:cNvSpPr>
                <p:nvPr/>
              </p:nvSpPr>
              <p:spPr bwMode="auto">
                <a:xfrm>
                  <a:off x="2509838" y="2862263"/>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3" name="Rectangle 257"/>
                <p:cNvSpPr>
                  <a:spLocks noChangeArrowheads="1"/>
                </p:cNvSpPr>
                <p:nvPr/>
              </p:nvSpPr>
              <p:spPr bwMode="auto">
                <a:xfrm>
                  <a:off x="2249488" y="2974976"/>
                  <a:ext cx="41275"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4" name="Rectangle 258"/>
                <p:cNvSpPr>
                  <a:spLocks noChangeArrowheads="1"/>
                </p:cNvSpPr>
                <p:nvPr/>
              </p:nvSpPr>
              <p:spPr bwMode="auto">
                <a:xfrm>
                  <a:off x="2338388" y="2974976"/>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5" name="Rectangle 259"/>
                <p:cNvSpPr>
                  <a:spLocks noChangeArrowheads="1"/>
                </p:cNvSpPr>
                <p:nvPr/>
              </p:nvSpPr>
              <p:spPr bwMode="auto">
                <a:xfrm>
                  <a:off x="2422526" y="2974976"/>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6" name="Rectangle 260"/>
                <p:cNvSpPr>
                  <a:spLocks noChangeArrowheads="1"/>
                </p:cNvSpPr>
                <p:nvPr/>
              </p:nvSpPr>
              <p:spPr bwMode="auto">
                <a:xfrm>
                  <a:off x="2509838" y="2974976"/>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7" name="Rectangle 261"/>
                <p:cNvSpPr>
                  <a:spLocks noChangeArrowheads="1"/>
                </p:cNvSpPr>
                <p:nvPr/>
              </p:nvSpPr>
              <p:spPr bwMode="auto">
                <a:xfrm>
                  <a:off x="2249488" y="3087688"/>
                  <a:ext cx="41275"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8" name="Rectangle 262"/>
                <p:cNvSpPr>
                  <a:spLocks noChangeArrowheads="1"/>
                </p:cNvSpPr>
                <p:nvPr/>
              </p:nvSpPr>
              <p:spPr bwMode="auto">
                <a:xfrm>
                  <a:off x="2338388" y="3087688"/>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9" name="Rectangle 263"/>
                <p:cNvSpPr>
                  <a:spLocks noChangeArrowheads="1"/>
                </p:cNvSpPr>
                <p:nvPr/>
              </p:nvSpPr>
              <p:spPr bwMode="auto">
                <a:xfrm>
                  <a:off x="2422526" y="3087688"/>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0" name="Rectangle 264"/>
                <p:cNvSpPr>
                  <a:spLocks noChangeArrowheads="1"/>
                </p:cNvSpPr>
                <p:nvPr/>
              </p:nvSpPr>
              <p:spPr bwMode="auto">
                <a:xfrm>
                  <a:off x="2509838" y="3087688"/>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1" name="Rectangle 265"/>
                <p:cNvSpPr>
                  <a:spLocks noChangeArrowheads="1"/>
                </p:cNvSpPr>
                <p:nvPr/>
              </p:nvSpPr>
              <p:spPr bwMode="auto">
                <a:xfrm>
                  <a:off x="2249488" y="3200401"/>
                  <a:ext cx="41275"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2" name="Rectangle 266"/>
                <p:cNvSpPr>
                  <a:spLocks noChangeArrowheads="1"/>
                </p:cNvSpPr>
                <p:nvPr/>
              </p:nvSpPr>
              <p:spPr bwMode="auto">
                <a:xfrm>
                  <a:off x="2338388" y="3200401"/>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3" name="Rectangle 267"/>
                <p:cNvSpPr>
                  <a:spLocks noChangeArrowheads="1"/>
                </p:cNvSpPr>
                <p:nvPr/>
              </p:nvSpPr>
              <p:spPr bwMode="auto">
                <a:xfrm>
                  <a:off x="2422526" y="3200401"/>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4" name="Rectangle 268"/>
                <p:cNvSpPr>
                  <a:spLocks noChangeArrowheads="1"/>
                </p:cNvSpPr>
                <p:nvPr/>
              </p:nvSpPr>
              <p:spPr bwMode="auto">
                <a:xfrm>
                  <a:off x="2509838" y="3200401"/>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5" name="Rectangle 269"/>
                <p:cNvSpPr>
                  <a:spLocks noChangeArrowheads="1"/>
                </p:cNvSpPr>
                <p:nvPr/>
              </p:nvSpPr>
              <p:spPr bwMode="auto">
                <a:xfrm>
                  <a:off x="2249488" y="3313113"/>
                  <a:ext cx="41275"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6" name="Rectangle 270"/>
                <p:cNvSpPr>
                  <a:spLocks noChangeArrowheads="1"/>
                </p:cNvSpPr>
                <p:nvPr/>
              </p:nvSpPr>
              <p:spPr bwMode="auto">
                <a:xfrm>
                  <a:off x="2338388" y="3313113"/>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7" name="Rectangle 271"/>
                <p:cNvSpPr>
                  <a:spLocks noChangeArrowheads="1"/>
                </p:cNvSpPr>
                <p:nvPr/>
              </p:nvSpPr>
              <p:spPr bwMode="auto">
                <a:xfrm>
                  <a:off x="2422526" y="3313113"/>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8" name="Rectangle 272"/>
                <p:cNvSpPr>
                  <a:spLocks noChangeArrowheads="1"/>
                </p:cNvSpPr>
                <p:nvPr/>
              </p:nvSpPr>
              <p:spPr bwMode="auto">
                <a:xfrm>
                  <a:off x="2509838" y="3313113"/>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9" name="Rectangle 273"/>
                <p:cNvSpPr>
                  <a:spLocks noChangeArrowheads="1"/>
                </p:cNvSpPr>
                <p:nvPr/>
              </p:nvSpPr>
              <p:spPr bwMode="auto">
                <a:xfrm>
                  <a:off x="2249488" y="3532188"/>
                  <a:ext cx="41275"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0" name="Rectangle 274"/>
                <p:cNvSpPr>
                  <a:spLocks noChangeArrowheads="1"/>
                </p:cNvSpPr>
                <p:nvPr/>
              </p:nvSpPr>
              <p:spPr bwMode="auto">
                <a:xfrm>
                  <a:off x="2338388" y="3532188"/>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1" name="Rectangle 275"/>
                <p:cNvSpPr>
                  <a:spLocks noChangeArrowheads="1"/>
                </p:cNvSpPr>
                <p:nvPr/>
              </p:nvSpPr>
              <p:spPr bwMode="auto">
                <a:xfrm>
                  <a:off x="2422526" y="3532188"/>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2" name="Rectangle 276"/>
                <p:cNvSpPr>
                  <a:spLocks noChangeArrowheads="1"/>
                </p:cNvSpPr>
                <p:nvPr/>
              </p:nvSpPr>
              <p:spPr bwMode="auto">
                <a:xfrm>
                  <a:off x="2509838" y="3532188"/>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3" name="Rectangle 277"/>
                <p:cNvSpPr>
                  <a:spLocks noChangeArrowheads="1"/>
                </p:cNvSpPr>
                <p:nvPr/>
              </p:nvSpPr>
              <p:spPr bwMode="auto">
                <a:xfrm>
                  <a:off x="2249488" y="3416301"/>
                  <a:ext cx="41275"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4" name="Rectangle 278"/>
                <p:cNvSpPr>
                  <a:spLocks noChangeArrowheads="1"/>
                </p:cNvSpPr>
                <p:nvPr/>
              </p:nvSpPr>
              <p:spPr bwMode="auto">
                <a:xfrm>
                  <a:off x="2338388" y="3416301"/>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5" name="Rectangle 279"/>
                <p:cNvSpPr>
                  <a:spLocks noChangeArrowheads="1"/>
                </p:cNvSpPr>
                <p:nvPr/>
              </p:nvSpPr>
              <p:spPr bwMode="auto">
                <a:xfrm>
                  <a:off x="2422526" y="3416301"/>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6" name="Rectangle 280"/>
                <p:cNvSpPr>
                  <a:spLocks noChangeArrowheads="1"/>
                </p:cNvSpPr>
                <p:nvPr/>
              </p:nvSpPr>
              <p:spPr bwMode="auto">
                <a:xfrm>
                  <a:off x="2509838" y="3416301"/>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7" name="Rectangle 281"/>
                <p:cNvSpPr>
                  <a:spLocks noChangeArrowheads="1"/>
                </p:cNvSpPr>
                <p:nvPr/>
              </p:nvSpPr>
              <p:spPr bwMode="auto">
                <a:xfrm>
                  <a:off x="2249488" y="3644901"/>
                  <a:ext cx="41275"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8" name="Rectangle 282"/>
                <p:cNvSpPr>
                  <a:spLocks noChangeArrowheads="1"/>
                </p:cNvSpPr>
                <p:nvPr/>
              </p:nvSpPr>
              <p:spPr bwMode="auto">
                <a:xfrm>
                  <a:off x="2338388" y="3644901"/>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9" name="Rectangle 283"/>
                <p:cNvSpPr>
                  <a:spLocks noChangeArrowheads="1"/>
                </p:cNvSpPr>
                <p:nvPr/>
              </p:nvSpPr>
              <p:spPr bwMode="auto">
                <a:xfrm>
                  <a:off x="2422526" y="3644901"/>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0" name="Rectangle 284"/>
                <p:cNvSpPr>
                  <a:spLocks noChangeArrowheads="1"/>
                </p:cNvSpPr>
                <p:nvPr/>
              </p:nvSpPr>
              <p:spPr bwMode="auto">
                <a:xfrm>
                  <a:off x="2509838" y="3644901"/>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1" name="Rectangle 285"/>
                <p:cNvSpPr>
                  <a:spLocks noChangeArrowheads="1"/>
                </p:cNvSpPr>
                <p:nvPr/>
              </p:nvSpPr>
              <p:spPr bwMode="auto">
                <a:xfrm>
                  <a:off x="2249488" y="3760788"/>
                  <a:ext cx="41275"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2" name="Rectangle 286"/>
                <p:cNvSpPr>
                  <a:spLocks noChangeArrowheads="1"/>
                </p:cNvSpPr>
                <p:nvPr/>
              </p:nvSpPr>
              <p:spPr bwMode="auto">
                <a:xfrm>
                  <a:off x="2338388" y="3760788"/>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3" name="Rectangle 287"/>
                <p:cNvSpPr>
                  <a:spLocks noChangeArrowheads="1"/>
                </p:cNvSpPr>
                <p:nvPr/>
              </p:nvSpPr>
              <p:spPr bwMode="auto">
                <a:xfrm>
                  <a:off x="2422526" y="3760788"/>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4" name="Rectangle 288"/>
                <p:cNvSpPr>
                  <a:spLocks noChangeArrowheads="1"/>
                </p:cNvSpPr>
                <p:nvPr/>
              </p:nvSpPr>
              <p:spPr bwMode="auto">
                <a:xfrm>
                  <a:off x="2509838" y="3760788"/>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5" name="Rectangle 289"/>
                <p:cNvSpPr>
                  <a:spLocks noChangeArrowheads="1"/>
                </p:cNvSpPr>
                <p:nvPr/>
              </p:nvSpPr>
              <p:spPr bwMode="auto">
                <a:xfrm>
                  <a:off x="2249488" y="3873501"/>
                  <a:ext cx="41275"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6" name="Rectangle 290"/>
                <p:cNvSpPr>
                  <a:spLocks noChangeArrowheads="1"/>
                </p:cNvSpPr>
                <p:nvPr/>
              </p:nvSpPr>
              <p:spPr bwMode="auto">
                <a:xfrm>
                  <a:off x="2338388" y="3873501"/>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7" name="Rectangle 291"/>
                <p:cNvSpPr>
                  <a:spLocks noChangeArrowheads="1"/>
                </p:cNvSpPr>
                <p:nvPr/>
              </p:nvSpPr>
              <p:spPr bwMode="auto">
                <a:xfrm>
                  <a:off x="2422526" y="3873501"/>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8" name="Rectangle 292"/>
                <p:cNvSpPr>
                  <a:spLocks noChangeArrowheads="1"/>
                </p:cNvSpPr>
                <p:nvPr/>
              </p:nvSpPr>
              <p:spPr bwMode="auto">
                <a:xfrm>
                  <a:off x="2509838" y="3873501"/>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9" name="Rectangle 293"/>
                <p:cNvSpPr>
                  <a:spLocks noChangeArrowheads="1"/>
                </p:cNvSpPr>
                <p:nvPr/>
              </p:nvSpPr>
              <p:spPr bwMode="auto">
                <a:xfrm>
                  <a:off x="1958976" y="3313113"/>
                  <a:ext cx="41275"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0" name="Rectangle 294"/>
                <p:cNvSpPr>
                  <a:spLocks noChangeArrowheads="1"/>
                </p:cNvSpPr>
                <p:nvPr/>
              </p:nvSpPr>
              <p:spPr bwMode="auto">
                <a:xfrm>
                  <a:off x="2047876" y="3313113"/>
                  <a:ext cx="36513"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1" name="Rectangle 295"/>
                <p:cNvSpPr>
                  <a:spLocks noChangeArrowheads="1"/>
                </p:cNvSpPr>
                <p:nvPr/>
              </p:nvSpPr>
              <p:spPr bwMode="auto">
                <a:xfrm>
                  <a:off x="2132013" y="3313113"/>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2" name="Rectangle 296"/>
                <p:cNvSpPr>
                  <a:spLocks noChangeArrowheads="1"/>
                </p:cNvSpPr>
                <p:nvPr/>
              </p:nvSpPr>
              <p:spPr bwMode="auto">
                <a:xfrm>
                  <a:off x="1958976" y="3425826"/>
                  <a:ext cx="41275"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3" name="Rectangle 297"/>
                <p:cNvSpPr>
                  <a:spLocks noChangeArrowheads="1"/>
                </p:cNvSpPr>
                <p:nvPr/>
              </p:nvSpPr>
              <p:spPr bwMode="auto">
                <a:xfrm>
                  <a:off x="2047876" y="3425826"/>
                  <a:ext cx="36513"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4" name="Rectangle 298"/>
                <p:cNvSpPr>
                  <a:spLocks noChangeArrowheads="1"/>
                </p:cNvSpPr>
                <p:nvPr/>
              </p:nvSpPr>
              <p:spPr bwMode="auto">
                <a:xfrm>
                  <a:off x="2132013" y="3425826"/>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5" name="Rectangle 299"/>
                <p:cNvSpPr>
                  <a:spLocks noChangeArrowheads="1"/>
                </p:cNvSpPr>
                <p:nvPr/>
              </p:nvSpPr>
              <p:spPr bwMode="auto">
                <a:xfrm>
                  <a:off x="1958976" y="3529013"/>
                  <a:ext cx="41275"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6" name="Rectangle 300"/>
                <p:cNvSpPr>
                  <a:spLocks noChangeArrowheads="1"/>
                </p:cNvSpPr>
                <p:nvPr/>
              </p:nvSpPr>
              <p:spPr bwMode="auto">
                <a:xfrm>
                  <a:off x="2047876" y="3529013"/>
                  <a:ext cx="36513" cy="74613"/>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7" name="Rectangle 301"/>
                <p:cNvSpPr>
                  <a:spLocks noChangeArrowheads="1"/>
                </p:cNvSpPr>
                <p:nvPr/>
              </p:nvSpPr>
              <p:spPr bwMode="auto">
                <a:xfrm>
                  <a:off x="2132013" y="3529013"/>
                  <a:ext cx="39688" cy="74613"/>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8" name="Rectangle 302"/>
                <p:cNvSpPr>
                  <a:spLocks noChangeArrowheads="1"/>
                </p:cNvSpPr>
                <p:nvPr/>
              </p:nvSpPr>
              <p:spPr bwMode="auto">
                <a:xfrm>
                  <a:off x="1958976" y="3632201"/>
                  <a:ext cx="41275" cy="74613"/>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9" name="Rectangle 303"/>
                <p:cNvSpPr>
                  <a:spLocks noChangeArrowheads="1"/>
                </p:cNvSpPr>
                <p:nvPr/>
              </p:nvSpPr>
              <p:spPr bwMode="auto">
                <a:xfrm>
                  <a:off x="2047876" y="3632201"/>
                  <a:ext cx="36513" cy="74613"/>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0" name="Rectangle 304"/>
                <p:cNvSpPr>
                  <a:spLocks noChangeArrowheads="1"/>
                </p:cNvSpPr>
                <p:nvPr/>
              </p:nvSpPr>
              <p:spPr bwMode="auto">
                <a:xfrm>
                  <a:off x="2132013" y="3632201"/>
                  <a:ext cx="39688" cy="74613"/>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1" name="Rectangle 305"/>
                <p:cNvSpPr>
                  <a:spLocks noChangeArrowheads="1"/>
                </p:cNvSpPr>
                <p:nvPr/>
              </p:nvSpPr>
              <p:spPr bwMode="auto">
                <a:xfrm>
                  <a:off x="1958976" y="3738563"/>
                  <a:ext cx="41275" cy="71438"/>
                </a:xfrm>
                <a:prstGeom prst="rect">
                  <a:avLst/>
                </a:prstGeom>
                <a:solidFill>
                  <a:srgbClr val="E9402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2" name="Rectangle 306"/>
                <p:cNvSpPr>
                  <a:spLocks noChangeArrowheads="1"/>
                </p:cNvSpPr>
                <p:nvPr/>
              </p:nvSpPr>
              <p:spPr bwMode="auto">
                <a:xfrm>
                  <a:off x="2047876" y="3738563"/>
                  <a:ext cx="36513" cy="71438"/>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3" name="Rectangle 307"/>
                <p:cNvSpPr>
                  <a:spLocks noChangeArrowheads="1"/>
                </p:cNvSpPr>
                <p:nvPr/>
              </p:nvSpPr>
              <p:spPr bwMode="auto">
                <a:xfrm>
                  <a:off x="2132013" y="3738563"/>
                  <a:ext cx="39688" cy="71438"/>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4" name="Rectangle 308"/>
                <p:cNvSpPr>
                  <a:spLocks noChangeArrowheads="1"/>
                </p:cNvSpPr>
                <p:nvPr/>
              </p:nvSpPr>
              <p:spPr bwMode="auto">
                <a:xfrm>
                  <a:off x="1958976" y="3841751"/>
                  <a:ext cx="41275" cy="76200"/>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5" name="Rectangle 309"/>
                <p:cNvSpPr>
                  <a:spLocks noChangeArrowheads="1"/>
                </p:cNvSpPr>
                <p:nvPr/>
              </p:nvSpPr>
              <p:spPr bwMode="auto">
                <a:xfrm>
                  <a:off x="2047876" y="3841751"/>
                  <a:ext cx="36513" cy="76200"/>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6" name="Rectangle 310"/>
                <p:cNvSpPr>
                  <a:spLocks noChangeArrowheads="1"/>
                </p:cNvSpPr>
                <p:nvPr/>
              </p:nvSpPr>
              <p:spPr bwMode="auto">
                <a:xfrm>
                  <a:off x="2132013" y="3841751"/>
                  <a:ext cx="39688" cy="76200"/>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7" name="Rectangle 311"/>
                <p:cNvSpPr>
                  <a:spLocks noChangeArrowheads="1"/>
                </p:cNvSpPr>
                <p:nvPr/>
              </p:nvSpPr>
              <p:spPr bwMode="auto">
                <a:xfrm>
                  <a:off x="2422526" y="2486026"/>
                  <a:ext cx="127000" cy="76200"/>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8" name="Rectangle 312"/>
                <p:cNvSpPr>
                  <a:spLocks noChangeArrowheads="1"/>
                </p:cNvSpPr>
                <p:nvPr/>
              </p:nvSpPr>
              <p:spPr bwMode="auto">
                <a:xfrm>
                  <a:off x="2290763" y="2439988"/>
                  <a:ext cx="25400" cy="122238"/>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9" name="Rectangle 363"/>
                <p:cNvSpPr>
                  <a:spLocks noChangeArrowheads="1"/>
                </p:cNvSpPr>
                <p:nvPr/>
              </p:nvSpPr>
              <p:spPr bwMode="auto">
                <a:xfrm>
                  <a:off x="2600326" y="3278188"/>
                  <a:ext cx="277813" cy="60325"/>
                </a:xfrm>
                <a:prstGeom prst="rect">
                  <a:avLst/>
                </a:prstGeom>
                <a:solidFill>
                  <a:srgbClr val="0018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0" name="Rectangle 364"/>
                <p:cNvSpPr>
                  <a:spLocks noChangeArrowheads="1"/>
                </p:cNvSpPr>
                <p:nvPr/>
              </p:nvSpPr>
              <p:spPr bwMode="auto">
                <a:xfrm>
                  <a:off x="2600326" y="3381376"/>
                  <a:ext cx="277813" cy="60325"/>
                </a:xfrm>
                <a:prstGeom prst="rect">
                  <a:avLst/>
                </a:prstGeom>
                <a:solidFill>
                  <a:srgbClr val="0018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1" name="Rectangle 365"/>
                <p:cNvSpPr>
                  <a:spLocks noChangeArrowheads="1"/>
                </p:cNvSpPr>
                <p:nvPr/>
              </p:nvSpPr>
              <p:spPr bwMode="auto">
                <a:xfrm>
                  <a:off x="2600326" y="3487738"/>
                  <a:ext cx="277813" cy="57150"/>
                </a:xfrm>
                <a:prstGeom prst="rect">
                  <a:avLst/>
                </a:prstGeom>
                <a:solidFill>
                  <a:srgbClr val="0018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2" name="Rectangle 366"/>
                <p:cNvSpPr>
                  <a:spLocks noChangeArrowheads="1"/>
                </p:cNvSpPr>
                <p:nvPr/>
              </p:nvSpPr>
              <p:spPr bwMode="auto">
                <a:xfrm>
                  <a:off x="2600326" y="3590926"/>
                  <a:ext cx="277813" cy="60325"/>
                </a:xfrm>
                <a:prstGeom prst="rect">
                  <a:avLst/>
                </a:prstGeom>
                <a:solidFill>
                  <a:srgbClr val="0018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3" name="Rectangle 367"/>
                <p:cNvSpPr>
                  <a:spLocks noChangeArrowheads="1"/>
                </p:cNvSpPr>
                <p:nvPr/>
              </p:nvSpPr>
              <p:spPr bwMode="auto">
                <a:xfrm>
                  <a:off x="2600326" y="3695701"/>
                  <a:ext cx="277813" cy="58738"/>
                </a:xfrm>
                <a:prstGeom prst="rect">
                  <a:avLst/>
                </a:prstGeom>
                <a:solidFill>
                  <a:srgbClr val="0018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4" name="Rectangle 368"/>
                <p:cNvSpPr>
                  <a:spLocks noChangeArrowheads="1"/>
                </p:cNvSpPr>
                <p:nvPr/>
              </p:nvSpPr>
              <p:spPr bwMode="auto">
                <a:xfrm>
                  <a:off x="2600326" y="3798888"/>
                  <a:ext cx="277813" cy="58738"/>
                </a:xfrm>
                <a:prstGeom prst="rect">
                  <a:avLst/>
                </a:prstGeom>
                <a:solidFill>
                  <a:srgbClr val="0018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5" name="Rectangle 369"/>
                <p:cNvSpPr>
                  <a:spLocks noChangeArrowheads="1"/>
                </p:cNvSpPr>
                <p:nvPr/>
              </p:nvSpPr>
              <p:spPr bwMode="auto">
                <a:xfrm>
                  <a:off x="2600326" y="3905251"/>
                  <a:ext cx="277813" cy="55563"/>
                </a:xfrm>
                <a:prstGeom prst="rect">
                  <a:avLst/>
                </a:prstGeom>
                <a:solidFill>
                  <a:srgbClr val="0018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440" name="Freeform 373"/>
              <p:cNvSpPr>
                <a:spLocks/>
              </p:cNvSpPr>
              <p:nvPr/>
            </p:nvSpPr>
            <p:spPr bwMode="auto">
              <a:xfrm flipH="1">
                <a:off x="2543683" y="2431847"/>
                <a:ext cx="574830" cy="133756"/>
              </a:xfrm>
              <a:custGeom>
                <a:avLst/>
                <a:gdLst>
                  <a:gd name="T0" fmla="*/ 283 w 360"/>
                  <a:gd name="T1" fmla="*/ 77 h 152"/>
                  <a:gd name="T2" fmla="*/ 360 w 360"/>
                  <a:gd name="T3" fmla="*/ 0 h 152"/>
                  <a:gd name="T4" fmla="*/ 0 w 360"/>
                  <a:gd name="T5" fmla="*/ 0 h 152"/>
                  <a:gd name="T6" fmla="*/ 0 w 360"/>
                  <a:gd name="T7" fmla="*/ 152 h 152"/>
                  <a:gd name="T8" fmla="*/ 360 w 360"/>
                  <a:gd name="T9" fmla="*/ 152 h 152"/>
                  <a:gd name="T10" fmla="*/ 283 w 360"/>
                  <a:gd name="T11" fmla="*/ 77 h 152"/>
                </a:gdLst>
                <a:ahLst/>
                <a:cxnLst>
                  <a:cxn ang="0">
                    <a:pos x="T0" y="T1"/>
                  </a:cxn>
                  <a:cxn ang="0">
                    <a:pos x="T2" y="T3"/>
                  </a:cxn>
                  <a:cxn ang="0">
                    <a:pos x="T4" y="T5"/>
                  </a:cxn>
                  <a:cxn ang="0">
                    <a:pos x="T6" y="T7"/>
                  </a:cxn>
                  <a:cxn ang="0">
                    <a:pos x="T8" y="T9"/>
                  </a:cxn>
                  <a:cxn ang="0">
                    <a:pos x="T10" y="T11"/>
                  </a:cxn>
                </a:cxnLst>
                <a:rect l="0" t="0" r="r" b="b"/>
                <a:pathLst>
                  <a:path w="360" h="152">
                    <a:moveTo>
                      <a:pt x="283" y="77"/>
                    </a:moveTo>
                    <a:lnTo>
                      <a:pt x="360" y="0"/>
                    </a:lnTo>
                    <a:lnTo>
                      <a:pt x="0" y="0"/>
                    </a:lnTo>
                    <a:lnTo>
                      <a:pt x="0" y="152"/>
                    </a:lnTo>
                    <a:lnTo>
                      <a:pt x="360" y="152"/>
                    </a:lnTo>
                    <a:lnTo>
                      <a:pt x="283" y="77"/>
                    </a:lnTo>
                    <a:close/>
                  </a:path>
                </a:pathLst>
              </a:custGeom>
              <a:solidFill>
                <a:schemeClr val="accent1"/>
              </a:solidFill>
              <a:ln>
                <a:noFill/>
              </a:ln>
            </p:spPr>
            <p:txBody>
              <a:bodyPr vert="horz" wrap="square" lIns="0" tIns="0" rIns="0" bIns="0" numCol="1" anchor="ctr" anchorCtr="0" compatLnSpc="1">
                <a:prstTxWarp prst="textNoShape">
                  <a:avLst/>
                </a:prstTxWarp>
              </a:bodyPr>
              <a:lstStyle/>
              <a:p>
                <a:pPr algn="ctr" defTabSz="1218996" eaLnBrk="0" fontAlgn="base" hangingPunct="0">
                  <a:lnSpc>
                    <a:spcPct val="90000"/>
                  </a:lnSpc>
                  <a:spcBef>
                    <a:spcPct val="0"/>
                  </a:spcBef>
                  <a:spcAft>
                    <a:spcPct val="0"/>
                  </a:spcAft>
                  <a:defRPr/>
                </a:pPr>
                <a:r>
                  <a:rPr lang="en-US" sz="784" dirty="0">
                    <a:solidFill>
                      <a:prstClr val="black"/>
                    </a:solidFill>
                    <a:latin typeface="Arial" pitchFamily="34" charset="0"/>
                  </a:rPr>
                  <a:t>    </a:t>
                </a:r>
                <a:r>
                  <a:rPr lang="en-US" sz="784" dirty="0">
                    <a:gradFill>
                      <a:gsLst>
                        <a:gs pos="12500">
                          <a:prstClr val="white"/>
                        </a:gs>
                        <a:gs pos="52000">
                          <a:prstClr val="white"/>
                        </a:gs>
                      </a:gsLst>
                      <a:lin ang="5400000" scaled="0"/>
                    </a:gradFill>
                    <a:latin typeface="Segoe UI Semibold" panose="020B0702040204020203" pitchFamily="34" charset="0"/>
                    <a:cs typeface="Segoe UI Semibold" panose="020B0702040204020203" pitchFamily="34" charset="0"/>
                  </a:rPr>
                  <a:t>Contoso</a:t>
                </a:r>
              </a:p>
            </p:txBody>
          </p:sp>
        </p:grpSp>
      </p:grpSp>
      <p:sp>
        <p:nvSpPr>
          <p:cNvPr id="13" name="Title 5"/>
          <p:cNvSpPr>
            <a:spLocks noGrp="1"/>
          </p:cNvSpPr>
          <p:nvPr>
            <p:ph type="title"/>
          </p:nvPr>
        </p:nvSpPr>
        <p:spPr/>
        <p:txBody>
          <a:bodyPr/>
          <a:lstStyle/>
          <a:p>
            <a:r>
              <a:rPr lang="en-US" smtClean="0"/>
              <a:t>Azure Resource Manager (ARM)</a:t>
            </a:r>
            <a:endParaRPr lang="en-US" dirty="0"/>
          </a:p>
        </p:txBody>
      </p:sp>
      <p:grpSp>
        <p:nvGrpSpPr>
          <p:cNvPr id="80" name="Group 262"/>
          <p:cNvGrpSpPr/>
          <p:nvPr/>
        </p:nvGrpSpPr>
        <p:grpSpPr>
          <a:xfrm>
            <a:off x="5289335" y="5669745"/>
            <a:ext cx="717039" cy="717030"/>
            <a:chOff x="5395278" y="5783263"/>
            <a:chExt cx="731520" cy="731512"/>
          </a:xfrm>
          <a:effectLst>
            <a:outerShdw blurRad="50800" dist="50800" dir="5400000" algn="ctr" rotWithShape="0">
              <a:schemeClr val="bg1"/>
            </a:outerShdw>
          </a:effectLst>
        </p:grpSpPr>
        <p:sp>
          <p:nvSpPr>
            <p:cNvPr id="52" name="Rectangle 51"/>
            <p:cNvSpPr/>
            <p:nvPr/>
          </p:nvSpPr>
          <p:spPr bwMode="auto">
            <a:xfrm>
              <a:off x="539527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34"/>
            <p:cNvSpPr>
              <a:spLocks noEditPoints="1"/>
            </p:cNvSpPr>
            <p:nvPr/>
          </p:nvSpPr>
          <p:spPr bwMode="auto">
            <a:xfrm>
              <a:off x="5514593" y="5902476"/>
              <a:ext cx="492890" cy="493086"/>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82" name="Group 261"/>
          <p:cNvGrpSpPr/>
          <p:nvPr/>
        </p:nvGrpSpPr>
        <p:grpSpPr>
          <a:xfrm>
            <a:off x="6081067" y="5669745"/>
            <a:ext cx="717038" cy="717030"/>
            <a:chOff x="6203002" y="5783263"/>
            <a:chExt cx="731520" cy="731512"/>
          </a:xfrm>
        </p:grpSpPr>
        <p:sp>
          <p:nvSpPr>
            <p:cNvPr id="53" name="Rectangle 52"/>
            <p:cNvSpPr/>
            <p:nvPr/>
          </p:nvSpPr>
          <p:spPr bwMode="auto">
            <a:xfrm>
              <a:off x="6203002"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3" name="Group 260"/>
            <p:cNvGrpSpPr/>
            <p:nvPr/>
          </p:nvGrpSpPr>
          <p:grpSpPr>
            <a:xfrm>
              <a:off x="6284196" y="5913394"/>
              <a:ext cx="569133" cy="471250"/>
              <a:chOff x="6284196" y="5913394"/>
              <a:chExt cx="569133" cy="471250"/>
            </a:xfrm>
          </p:grpSpPr>
          <p:sp>
            <p:nvSpPr>
              <p:cNvPr id="256" name="Freeform 38"/>
              <p:cNvSpPr>
                <a:spLocks noEditPoints="1"/>
              </p:cNvSpPr>
              <p:nvPr/>
            </p:nvSpPr>
            <p:spPr bwMode="auto">
              <a:xfrm>
                <a:off x="6467649" y="5967288"/>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60" name="Freeform 42"/>
              <p:cNvSpPr>
                <a:spLocks noEditPoints="1"/>
              </p:cNvSpPr>
              <p:nvPr/>
            </p:nvSpPr>
            <p:spPr bwMode="auto">
              <a:xfrm>
                <a:off x="6284196" y="5913394"/>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84" name="Group 496"/>
          <p:cNvGrpSpPr/>
          <p:nvPr/>
        </p:nvGrpSpPr>
        <p:grpSpPr>
          <a:xfrm>
            <a:off x="6872801" y="5669745"/>
            <a:ext cx="717038" cy="717030"/>
            <a:chOff x="7010726" y="5783263"/>
            <a:chExt cx="731520" cy="731512"/>
          </a:xfrm>
        </p:grpSpPr>
        <p:sp>
          <p:nvSpPr>
            <p:cNvPr id="54" name="Rectangle 53"/>
            <p:cNvSpPr/>
            <p:nvPr/>
          </p:nvSpPr>
          <p:spPr bwMode="auto">
            <a:xfrm>
              <a:off x="7010726"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Freeform 495"/>
            <p:cNvSpPr/>
            <p:nvPr/>
          </p:nvSpPr>
          <p:spPr bwMode="auto">
            <a:xfrm>
              <a:off x="7126518" y="5899051"/>
              <a:ext cx="499937" cy="499937"/>
            </a:xfrm>
            <a:custGeom>
              <a:avLst/>
              <a:gdLst>
                <a:gd name="connsiteX0" fmla="*/ 3781393 w 4778452"/>
                <a:gd name="connsiteY0" fmla="*/ 3962665 h 4778452"/>
                <a:gd name="connsiteX1" fmla="*/ 3988598 w 4778452"/>
                <a:gd name="connsiteY1" fmla="*/ 4169870 h 4778452"/>
                <a:gd name="connsiteX2" fmla="*/ 3913401 w 4778452"/>
                <a:gd name="connsiteY2" fmla="*/ 4238213 h 4778452"/>
                <a:gd name="connsiteX3" fmla="*/ 2634219 w 4778452"/>
                <a:gd name="connsiteY3" fmla="*/ 4773006 h 4778452"/>
                <a:gd name="connsiteX4" fmla="*/ 2526385 w 4778452"/>
                <a:gd name="connsiteY4" fmla="*/ 4778452 h 4778452"/>
                <a:gd name="connsiteX5" fmla="*/ 2526385 w 4778452"/>
                <a:gd name="connsiteY5" fmla="*/ 4485420 h 4778452"/>
                <a:gd name="connsiteX6" fmla="*/ 2604258 w 4778452"/>
                <a:gd name="connsiteY6" fmla="*/ 4481487 h 4778452"/>
                <a:gd name="connsiteX7" fmla="*/ 3727006 w 4778452"/>
                <a:gd name="connsiteY7" fmla="*/ 4012095 h 4778452"/>
                <a:gd name="connsiteX8" fmla="*/ 997059 w 4778452"/>
                <a:gd name="connsiteY8" fmla="*/ 3962664 h 4778452"/>
                <a:gd name="connsiteX9" fmla="*/ 1051447 w 4778452"/>
                <a:gd name="connsiteY9" fmla="*/ 4012095 h 4778452"/>
                <a:gd name="connsiteX10" fmla="*/ 2174194 w 4778452"/>
                <a:gd name="connsiteY10" fmla="*/ 4481487 h 4778452"/>
                <a:gd name="connsiteX11" fmla="*/ 2252069 w 4778452"/>
                <a:gd name="connsiteY11" fmla="*/ 4485420 h 4778452"/>
                <a:gd name="connsiteX12" fmla="*/ 2252069 w 4778452"/>
                <a:gd name="connsiteY12" fmla="*/ 4778452 h 4778452"/>
                <a:gd name="connsiteX13" fmla="*/ 2144234 w 4778452"/>
                <a:gd name="connsiteY13" fmla="*/ 4773006 h 4778452"/>
                <a:gd name="connsiteX14" fmla="*/ 865051 w 4778452"/>
                <a:gd name="connsiteY14" fmla="*/ 4238213 h 4778452"/>
                <a:gd name="connsiteX15" fmla="*/ 789854 w 4778452"/>
                <a:gd name="connsiteY15" fmla="*/ 4169868 h 4778452"/>
                <a:gd name="connsiteX16" fmla="*/ 4778452 w 4778452"/>
                <a:gd name="connsiteY16" fmla="*/ 2526383 h 4778452"/>
                <a:gd name="connsiteX17" fmla="*/ 4773007 w 4778452"/>
                <a:gd name="connsiteY17" fmla="*/ 2634218 h 4778452"/>
                <a:gd name="connsiteX18" fmla="*/ 4238213 w 4778452"/>
                <a:gd name="connsiteY18" fmla="*/ 3913400 h 4778452"/>
                <a:gd name="connsiteX19" fmla="*/ 4181963 w 4778452"/>
                <a:gd name="connsiteY19" fmla="*/ 3975291 h 4778452"/>
                <a:gd name="connsiteX20" fmla="*/ 3974758 w 4778452"/>
                <a:gd name="connsiteY20" fmla="*/ 3768087 h 4778452"/>
                <a:gd name="connsiteX21" fmla="*/ 4012096 w 4778452"/>
                <a:gd name="connsiteY21" fmla="*/ 3727005 h 4778452"/>
                <a:gd name="connsiteX22" fmla="*/ 4481488 w 4778452"/>
                <a:gd name="connsiteY22" fmla="*/ 2604257 h 4778452"/>
                <a:gd name="connsiteX23" fmla="*/ 4485421 w 4778452"/>
                <a:gd name="connsiteY23" fmla="*/ 2526384 h 4778452"/>
                <a:gd name="connsiteX24" fmla="*/ 0 w 4778452"/>
                <a:gd name="connsiteY24" fmla="*/ 2526383 h 4778452"/>
                <a:gd name="connsiteX25" fmla="*/ 293032 w 4778452"/>
                <a:gd name="connsiteY25" fmla="*/ 2526383 h 4778452"/>
                <a:gd name="connsiteX26" fmla="*/ 296964 w 4778452"/>
                <a:gd name="connsiteY26" fmla="*/ 2604257 h 4778452"/>
                <a:gd name="connsiteX27" fmla="*/ 766357 w 4778452"/>
                <a:gd name="connsiteY27" fmla="*/ 3727005 h 4778452"/>
                <a:gd name="connsiteX28" fmla="*/ 803694 w 4778452"/>
                <a:gd name="connsiteY28" fmla="*/ 3768086 h 4778452"/>
                <a:gd name="connsiteX29" fmla="*/ 596489 w 4778452"/>
                <a:gd name="connsiteY29" fmla="*/ 3975291 h 4778452"/>
                <a:gd name="connsiteX30" fmla="*/ 540239 w 4778452"/>
                <a:gd name="connsiteY30" fmla="*/ 3913400 h 4778452"/>
                <a:gd name="connsiteX31" fmla="*/ 5445 w 4778452"/>
                <a:gd name="connsiteY31" fmla="*/ 2634218 h 4778452"/>
                <a:gd name="connsiteX32" fmla="*/ 3561714 w 4778452"/>
                <a:gd name="connsiteY32" fmla="*/ 1922631 h 4778452"/>
                <a:gd name="connsiteX33" fmla="*/ 4018914 w 4778452"/>
                <a:gd name="connsiteY33" fmla="*/ 2379831 h 4778452"/>
                <a:gd name="connsiteX34" fmla="*/ 3561714 w 4778452"/>
                <a:gd name="connsiteY34" fmla="*/ 2837031 h 4778452"/>
                <a:gd name="connsiteX35" fmla="*/ 3104514 w 4778452"/>
                <a:gd name="connsiteY35" fmla="*/ 2379831 h 4778452"/>
                <a:gd name="connsiteX36" fmla="*/ 3561714 w 4778452"/>
                <a:gd name="connsiteY36" fmla="*/ 1922631 h 4778452"/>
                <a:gd name="connsiteX37" fmla="*/ 2418727 w 4778452"/>
                <a:gd name="connsiteY37" fmla="*/ 1922631 h 4778452"/>
                <a:gd name="connsiteX38" fmla="*/ 2875927 w 4778452"/>
                <a:gd name="connsiteY38" fmla="*/ 2379831 h 4778452"/>
                <a:gd name="connsiteX39" fmla="*/ 2418727 w 4778452"/>
                <a:gd name="connsiteY39" fmla="*/ 2837031 h 4778452"/>
                <a:gd name="connsiteX40" fmla="*/ 1961527 w 4778452"/>
                <a:gd name="connsiteY40" fmla="*/ 2379831 h 4778452"/>
                <a:gd name="connsiteX41" fmla="*/ 2418727 w 4778452"/>
                <a:gd name="connsiteY41" fmla="*/ 1922631 h 4778452"/>
                <a:gd name="connsiteX42" fmla="*/ 1275739 w 4778452"/>
                <a:gd name="connsiteY42" fmla="*/ 1922631 h 4778452"/>
                <a:gd name="connsiteX43" fmla="*/ 1732939 w 4778452"/>
                <a:gd name="connsiteY43" fmla="*/ 2379831 h 4778452"/>
                <a:gd name="connsiteX44" fmla="*/ 1275739 w 4778452"/>
                <a:gd name="connsiteY44" fmla="*/ 2837031 h 4778452"/>
                <a:gd name="connsiteX45" fmla="*/ 818539 w 4778452"/>
                <a:gd name="connsiteY45" fmla="*/ 2379831 h 4778452"/>
                <a:gd name="connsiteX46" fmla="*/ 1275739 w 4778452"/>
                <a:gd name="connsiteY46" fmla="*/ 1922631 h 4778452"/>
                <a:gd name="connsiteX47" fmla="*/ 608582 w 4778452"/>
                <a:gd name="connsiteY47" fmla="*/ 789854 h 4778452"/>
                <a:gd name="connsiteX48" fmla="*/ 815787 w 4778452"/>
                <a:gd name="connsiteY48" fmla="*/ 997059 h 4778452"/>
                <a:gd name="connsiteX49" fmla="*/ 766357 w 4778452"/>
                <a:gd name="connsiteY49" fmla="*/ 1051446 h 4778452"/>
                <a:gd name="connsiteX50" fmla="*/ 296964 w 4778452"/>
                <a:gd name="connsiteY50" fmla="*/ 2174193 h 4778452"/>
                <a:gd name="connsiteX51" fmla="*/ 293032 w 4778452"/>
                <a:gd name="connsiteY51" fmla="*/ 2252067 h 4778452"/>
                <a:gd name="connsiteX52" fmla="*/ 0 w 4778452"/>
                <a:gd name="connsiteY52" fmla="*/ 2252067 h 4778452"/>
                <a:gd name="connsiteX53" fmla="*/ 5445 w 4778452"/>
                <a:gd name="connsiteY53" fmla="*/ 2144233 h 4778452"/>
                <a:gd name="connsiteX54" fmla="*/ 540239 w 4778452"/>
                <a:gd name="connsiteY54" fmla="*/ 865050 h 4778452"/>
                <a:gd name="connsiteX55" fmla="*/ 4169869 w 4778452"/>
                <a:gd name="connsiteY55" fmla="*/ 789853 h 4778452"/>
                <a:gd name="connsiteX56" fmla="*/ 4238213 w 4778452"/>
                <a:gd name="connsiteY56" fmla="*/ 865050 h 4778452"/>
                <a:gd name="connsiteX57" fmla="*/ 4773007 w 4778452"/>
                <a:gd name="connsiteY57" fmla="*/ 2144233 h 4778452"/>
                <a:gd name="connsiteX58" fmla="*/ 4778452 w 4778452"/>
                <a:gd name="connsiteY58" fmla="*/ 2252067 h 4778452"/>
                <a:gd name="connsiteX59" fmla="*/ 4485421 w 4778452"/>
                <a:gd name="connsiteY59" fmla="*/ 2252067 h 4778452"/>
                <a:gd name="connsiteX60" fmla="*/ 4481488 w 4778452"/>
                <a:gd name="connsiteY60" fmla="*/ 2174193 h 4778452"/>
                <a:gd name="connsiteX61" fmla="*/ 4012096 w 4778452"/>
                <a:gd name="connsiteY61" fmla="*/ 1051446 h 4778452"/>
                <a:gd name="connsiteX62" fmla="*/ 3962665 w 4778452"/>
                <a:gd name="connsiteY62" fmla="*/ 997058 h 4778452"/>
                <a:gd name="connsiteX63" fmla="*/ 2526385 w 4778452"/>
                <a:gd name="connsiteY63" fmla="*/ 0 h 4778452"/>
                <a:gd name="connsiteX64" fmla="*/ 2634219 w 4778452"/>
                <a:gd name="connsiteY64" fmla="*/ 5444 h 4778452"/>
                <a:gd name="connsiteX65" fmla="*/ 3913401 w 4778452"/>
                <a:gd name="connsiteY65" fmla="*/ 540238 h 4778452"/>
                <a:gd name="connsiteX66" fmla="*/ 3975292 w 4778452"/>
                <a:gd name="connsiteY66" fmla="*/ 596488 h 4778452"/>
                <a:gd name="connsiteX67" fmla="*/ 3768087 w 4778452"/>
                <a:gd name="connsiteY67" fmla="*/ 803693 h 4778452"/>
                <a:gd name="connsiteX68" fmla="*/ 3727006 w 4778452"/>
                <a:gd name="connsiteY68" fmla="*/ 766356 h 4778452"/>
                <a:gd name="connsiteX69" fmla="*/ 2604258 w 4778452"/>
                <a:gd name="connsiteY69" fmla="*/ 296963 h 4778452"/>
                <a:gd name="connsiteX70" fmla="*/ 2526385 w 4778452"/>
                <a:gd name="connsiteY70" fmla="*/ 293031 h 4778452"/>
                <a:gd name="connsiteX71" fmla="*/ 2252069 w 4778452"/>
                <a:gd name="connsiteY71" fmla="*/ 0 h 4778452"/>
                <a:gd name="connsiteX72" fmla="*/ 2252068 w 4778452"/>
                <a:gd name="connsiteY72" fmla="*/ 293031 h 4778452"/>
                <a:gd name="connsiteX73" fmla="*/ 2174194 w 4778452"/>
                <a:gd name="connsiteY73" fmla="*/ 296963 h 4778452"/>
                <a:gd name="connsiteX74" fmla="*/ 1051447 w 4778452"/>
                <a:gd name="connsiteY74" fmla="*/ 766356 h 4778452"/>
                <a:gd name="connsiteX75" fmla="*/ 1010365 w 4778452"/>
                <a:gd name="connsiteY75" fmla="*/ 803694 h 4778452"/>
                <a:gd name="connsiteX76" fmla="*/ 803160 w 4778452"/>
                <a:gd name="connsiteY76" fmla="*/ 596489 h 4778452"/>
                <a:gd name="connsiteX77" fmla="*/ 865051 w 4778452"/>
                <a:gd name="connsiteY77" fmla="*/ 540238 h 4778452"/>
                <a:gd name="connsiteX78" fmla="*/ 2144234 w 4778452"/>
                <a:gd name="connsiteY78" fmla="*/ 5444 h 477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78452" h="4778452">
                  <a:moveTo>
                    <a:pt x="3781393" y="3962665"/>
                  </a:moveTo>
                  <a:lnTo>
                    <a:pt x="3988598" y="4169870"/>
                  </a:lnTo>
                  <a:lnTo>
                    <a:pt x="3913401" y="4238213"/>
                  </a:lnTo>
                  <a:cubicBezTo>
                    <a:pt x="3558376" y="4531206"/>
                    <a:pt x="3117528" y="4723923"/>
                    <a:pt x="2634219" y="4773006"/>
                  </a:cubicBezTo>
                  <a:lnTo>
                    <a:pt x="2526385" y="4778452"/>
                  </a:lnTo>
                  <a:lnTo>
                    <a:pt x="2526385" y="4485420"/>
                  </a:lnTo>
                  <a:lnTo>
                    <a:pt x="2604258" y="4481487"/>
                  </a:lnTo>
                  <a:cubicBezTo>
                    <a:pt x="3028462" y="4438407"/>
                    <a:pt x="3415397" y="4269257"/>
                    <a:pt x="3727006" y="4012095"/>
                  </a:cubicBezTo>
                  <a:close/>
                  <a:moveTo>
                    <a:pt x="997059" y="3962664"/>
                  </a:moveTo>
                  <a:lnTo>
                    <a:pt x="1051447" y="4012095"/>
                  </a:lnTo>
                  <a:cubicBezTo>
                    <a:pt x="1363055" y="4269257"/>
                    <a:pt x="1749990" y="4438407"/>
                    <a:pt x="2174194" y="4481487"/>
                  </a:cubicBezTo>
                  <a:lnTo>
                    <a:pt x="2252069" y="4485420"/>
                  </a:lnTo>
                  <a:lnTo>
                    <a:pt x="2252069" y="4778452"/>
                  </a:lnTo>
                  <a:lnTo>
                    <a:pt x="2144234" y="4773006"/>
                  </a:lnTo>
                  <a:cubicBezTo>
                    <a:pt x="1660924" y="4723923"/>
                    <a:pt x="1220076" y="4531206"/>
                    <a:pt x="865051" y="4238213"/>
                  </a:cubicBezTo>
                  <a:lnTo>
                    <a:pt x="789854" y="4169868"/>
                  </a:lnTo>
                  <a:close/>
                  <a:moveTo>
                    <a:pt x="4778452" y="2526383"/>
                  </a:moveTo>
                  <a:lnTo>
                    <a:pt x="4773007" y="2634218"/>
                  </a:lnTo>
                  <a:cubicBezTo>
                    <a:pt x="4723924" y="3117527"/>
                    <a:pt x="4531207" y="3558375"/>
                    <a:pt x="4238213" y="3913400"/>
                  </a:cubicBezTo>
                  <a:lnTo>
                    <a:pt x="4181963" y="3975291"/>
                  </a:lnTo>
                  <a:lnTo>
                    <a:pt x="3974758" y="3768087"/>
                  </a:lnTo>
                  <a:lnTo>
                    <a:pt x="4012096" y="3727005"/>
                  </a:lnTo>
                  <a:cubicBezTo>
                    <a:pt x="4269258" y="3415396"/>
                    <a:pt x="4438408" y="3028461"/>
                    <a:pt x="4481488" y="2604257"/>
                  </a:cubicBezTo>
                  <a:lnTo>
                    <a:pt x="4485421" y="2526384"/>
                  </a:lnTo>
                  <a:close/>
                  <a:moveTo>
                    <a:pt x="0" y="2526383"/>
                  </a:moveTo>
                  <a:lnTo>
                    <a:pt x="293032" y="2526383"/>
                  </a:lnTo>
                  <a:lnTo>
                    <a:pt x="296964" y="2604257"/>
                  </a:lnTo>
                  <a:cubicBezTo>
                    <a:pt x="340045" y="3028461"/>
                    <a:pt x="509194" y="3415396"/>
                    <a:pt x="766357" y="3727005"/>
                  </a:cubicBezTo>
                  <a:lnTo>
                    <a:pt x="803694" y="3768086"/>
                  </a:lnTo>
                  <a:lnTo>
                    <a:pt x="596489" y="3975291"/>
                  </a:lnTo>
                  <a:lnTo>
                    <a:pt x="540239" y="3913400"/>
                  </a:lnTo>
                  <a:cubicBezTo>
                    <a:pt x="247246" y="3558375"/>
                    <a:pt x="54528" y="3117527"/>
                    <a:pt x="5445" y="2634218"/>
                  </a:cubicBezTo>
                  <a:close/>
                  <a:moveTo>
                    <a:pt x="3561714" y="1922631"/>
                  </a:moveTo>
                  <a:cubicBezTo>
                    <a:pt x="3814219" y="1922631"/>
                    <a:pt x="4018914" y="2127326"/>
                    <a:pt x="4018914" y="2379831"/>
                  </a:cubicBezTo>
                  <a:cubicBezTo>
                    <a:pt x="4018914" y="2632336"/>
                    <a:pt x="3814219" y="2837031"/>
                    <a:pt x="3561714" y="2837031"/>
                  </a:cubicBezTo>
                  <a:cubicBezTo>
                    <a:pt x="3309209" y="2837031"/>
                    <a:pt x="3104514" y="2632336"/>
                    <a:pt x="3104514" y="2379831"/>
                  </a:cubicBezTo>
                  <a:cubicBezTo>
                    <a:pt x="3104514" y="2127326"/>
                    <a:pt x="3309209" y="1922631"/>
                    <a:pt x="3561714" y="1922631"/>
                  </a:cubicBezTo>
                  <a:close/>
                  <a:moveTo>
                    <a:pt x="2418727" y="1922631"/>
                  </a:moveTo>
                  <a:cubicBezTo>
                    <a:pt x="2671232" y="1922631"/>
                    <a:pt x="2875927" y="2127326"/>
                    <a:pt x="2875927" y="2379831"/>
                  </a:cubicBezTo>
                  <a:cubicBezTo>
                    <a:pt x="2875927" y="2632336"/>
                    <a:pt x="2671232" y="2837031"/>
                    <a:pt x="2418727" y="2837031"/>
                  </a:cubicBezTo>
                  <a:cubicBezTo>
                    <a:pt x="2166222" y="2837031"/>
                    <a:pt x="1961527" y="2632336"/>
                    <a:pt x="1961527" y="2379831"/>
                  </a:cubicBezTo>
                  <a:cubicBezTo>
                    <a:pt x="1961527" y="2127326"/>
                    <a:pt x="2166222" y="1922631"/>
                    <a:pt x="2418727" y="1922631"/>
                  </a:cubicBezTo>
                  <a:close/>
                  <a:moveTo>
                    <a:pt x="1275739" y="1922631"/>
                  </a:moveTo>
                  <a:cubicBezTo>
                    <a:pt x="1528244" y="1922631"/>
                    <a:pt x="1732939" y="2127326"/>
                    <a:pt x="1732939" y="2379831"/>
                  </a:cubicBezTo>
                  <a:cubicBezTo>
                    <a:pt x="1732939" y="2632336"/>
                    <a:pt x="1528244" y="2837031"/>
                    <a:pt x="1275739" y="2837031"/>
                  </a:cubicBezTo>
                  <a:cubicBezTo>
                    <a:pt x="1023234" y="2837031"/>
                    <a:pt x="818539" y="2632336"/>
                    <a:pt x="818539" y="2379831"/>
                  </a:cubicBezTo>
                  <a:cubicBezTo>
                    <a:pt x="818539" y="2127326"/>
                    <a:pt x="1023234" y="1922631"/>
                    <a:pt x="1275739" y="1922631"/>
                  </a:cubicBezTo>
                  <a:close/>
                  <a:moveTo>
                    <a:pt x="608582" y="789854"/>
                  </a:moveTo>
                  <a:lnTo>
                    <a:pt x="815787" y="997059"/>
                  </a:lnTo>
                  <a:lnTo>
                    <a:pt x="766357" y="1051446"/>
                  </a:lnTo>
                  <a:cubicBezTo>
                    <a:pt x="509194" y="1363054"/>
                    <a:pt x="340045" y="1749989"/>
                    <a:pt x="296964" y="2174193"/>
                  </a:cubicBezTo>
                  <a:lnTo>
                    <a:pt x="293032" y="2252067"/>
                  </a:lnTo>
                  <a:lnTo>
                    <a:pt x="0" y="2252067"/>
                  </a:lnTo>
                  <a:lnTo>
                    <a:pt x="5445" y="2144233"/>
                  </a:lnTo>
                  <a:cubicBezTo>
                    <a:pt x="54528" y="1660923"/>
                    <a:pt x="247246" y="1220076"/>
                    <a:pt x="540239" y="865050"/>
                  </a:cubicBezTo>
                  <a:close/>
                  <a:moveTo>
                    <a:pt x="4169869" y="789853"/>
                  </a:moveTo>
                  <a:lnTo>
                    <a:pt x="4238213" y="865050"/>
                  </a:lnTo>
                  <a:cubicBezTo>
                    <a:pt x="4531207" y="1220076"/>
                    <a:pt x="4723924" y="1660923"/>
                    <a:pt x="4773007" y="2144233"/>
                  </a:cubicBezTo>
                  <a:lnTo>
                    <a:pt x="4778452" y="2252067"/>
                  </a:lnTo>
                  <a:lnTo>
                    <a:pt x="4485421" y="2252067"/>
                  </a:lnTo>
                  <a:lnTo>
                    <a:pt x="4481488" y="2174193"/>
                  </a:lnTo>
                  <a:cubicBezTo>
                    <a:pt x="4438408" y="1749989"/>
                    <a:pt x="4269258" y="1363054"/>
                    <a:pt x="4012096" y="1051446"/>
                  </a:cubicBezTo>
                  <a:lnTo>
                    <a:pt x="3962665" y="997058"/>
                  </a:lnTo>
                  <a:close/>
                  <a:moveTo>
                    <a:pt x="2526385" y="0"/>
                  </a:moveTo>
                  <a:lnTo>
                    <a:pt x="2634219" y="5444"/>
                  </a:lnTo>
                  <a:cubicBezTo>
                    <a:pt x="3117528" y="54527"/>
                    <a:pt x="3558376" y="247245"/>
                    <a:pt x="3913401" y="540238"/>
                  </a:cubicBezTo>
                  <a:lnTo>
                    <a:pt x="3975292" y="596488"/>
                  </a:lnTo>
                  <a:lnTo>
                    <a:pt x="3768087" y="803693"/>
                  </a:lnTo>
                  <a:lnTo>
                    <a:pt x="3727006" y="766356"/>
                  </a:lnTo>
                  <a:cubicBezTo>
                    <a:pt x="3415397" y="509194"/>
                    <a:pt x="3028462" y="340044"/>
                    <a:pt x="2604258" y="296963"/>
                  </a:cubicBezTo>
                  <a:lnTo>
                    <a:pt x="2526385" y="293031"/>
                  </a:lnTo>
                  <a:close/>
                  <a:moveTo>
                    <a:pt x="2252069" y="0"/>
                  </a:moveTo>
                  <a:lnTo>
                    <a:pt x="2252068" y="293031"/>
                  </a:lnTo>
                  <a:lnTo>
                    <a:pt x="2174194" y="296963"/>
                  </a:lnTo>
                  <a:cubicBezTo>
                    <a:pt x="1749990" y="340044"/>
                    <a:pt x="1363055" y="509194"/>
                    <a:pt x="1051447" y="766356"/>
                  </a:cubicBezTo>
                  <a:lnTo>
                    <a:pt x="1010365" y="803694"/>
                  </a:lnTo>
                  <a:lnTo>
                    <a:pt x="803160" y="596489"/>
                  </a:lnTo>
                  <a:lnTo>
                    <a:pt x="865051" y="540238"/>
                  </a:lnTo>
                  <a:cubicBezTo>
                    <a:pt x="1220076" y="247245"/>
                    <a:pt x="1660924" y="54527"/>
                    <a:pt x="2144234" y="544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5" name="Group 78"/>
          <p:cNvGrpSpPr/>
          <p:nvPr/>
        </p:nvGrpSpPr>
        <p:grpSpPr>
          <a:xfrm>
            <a:off x="7664537" y="5669745"/>
            <a:ext cx="717039" cy="717030"/>
            <a:chOff x="7818450" y="5783263"/>
            <a:chExt cx="731520" cy="731512"/>
          </a:xfrm>
        </p:grpSpPr>
        <p:sp>
          <p:nvSpPr>
            <p:cNvPr id="55" name="Rectangle 54"/>
            <p:cNvSpPr/>
            <p:nvPr/>
          </p:nvSpPr>
          <p:spPr bwMode="auto">
            <a:xfrm>
              <a:off x="781845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7" name="Group 77"/>
            <p:cNvGrpSpPr/>
            <p:nvPr/>
          </p:nvGrpSpPr>
          <p:grpSpPr>
            <a:xfrm>
              <a:off x="7880749" y="5896591"/>
              <a:ext cx="606922" cy="504856"/>
              <a:chOff x="4071938" y="-3111500"/>
              <a:chExt cx="1935162" cy="1609725"/>
            </a:xfrm>
          </p:grpSpPr>
          <p:sp>
            <p:nvSpPr>
              <p:cNvPr id="511" name="AutoShape 55"/>
              <p:cNvSpPr>
                <a:spLocks noChangeAspect="1" noChangeArrowheads="1" noTextEdit="1"/>
              </p:cNvSpPr>
              <p:nvPr/>
            </p:nvSpPr>
            <p:spPr bwMode="auto">
              <a:xfrm>
                <a:off x="4071938" y="-3111500"/>
                <a:ext cx="1935162" cy="160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4" name="Freeform 57"/>
              <p:cNvSpPr>
                <a:spLocks noEditPoints="1"/>
              </p:cNvSpPr>
              <p:nvPr/>
            </p:nvSpPr>
            <p:spPr bwMode="auto">
              <a:xfrm>
                <a:off x="4075113" y="-3108325"/>
                <a:ext cx="1931987" cy="1603375"/>
              </a:xfrm>
              <a:custGeom>
                <a:avLst/>
                <a:gdLst>
                  <a:gd name="T0" fmla="*/ 477 w 512"/>
                  <a:gd name="T1" fmla="*/ 32 h 424"/>
                  <a:gd name="T2" fmla="*/ 416 w 512"/>
                  <a:gd name="T3" fmla="*/ 32 h 424"/>
                  <a:gd name="T4" fmla="*/ 416 w 512"/>
                  <a:gd name="T5" fmla="*/ 12 h 424"/>
                  <a:gd name="T6" fmla="*/ 404 w 512"/>
                  <a:gd name="T7" fmla="*/ 0 h 424"/>
                  <a:gd name="T8" fmla="*/ 396 w 512"/>
                  <a:gd name="T9" fmla="*/ 0 h 424"/>
                  <a:gd name="T10" fmla="*/ 384 w 512"/>
                  <a:gd name="T11" fmla="*/ 12 h 424"/>
                  <a:gd name="T12" fmla="*/ 384 w 512"/>
                  <a:gd name="T13" fmla="*/ 32 h 424"/>
                  <a:gd name="T14" fmla="*/ 128 w 512"/>
                  <a:gd name="T15" fmla="*/ 32 h 424"/>
                  <a:gd name="T16" fmla="*/ 128 w 512"/>
                  <a:gd name="T17" fmla="*/ 12 h 424"/>
                  <a:gd name="T18" fmla="*/ 116 w 512"/>
                  <a:gd name="T19" fmla="*/ 0 h 424"/>
                  <a:gd name="T20" fmla="*/ 108 w 512"/>
                  <a:gd name="T21" fmla="*/ 0 h 424"/>
                  <a:gd name="T22" fmla="*/ 96 w 512"/>
                  <a:gd name="T23" fmla="*/ 12 h 424"/>
                  <a:gd name="T24" fmla="*/ 96 w 512"/>
                  <a:gd name="T25" fmla="*/ 32 h 424"/>
                  <a:gd name="T26" fmla="*/ 35 w 512"/>
                  <a:gd name="T27" fmla="*/ 32 h 424"/>
                  <a:gd name="T28" fmla="*/ 0 w 512"/>
                  <a:gd name="T29" fmla="*/ 67 h 424"/>
                  <a:gd name="T30" fmla="*/ 0 w 512"/>
                  <a:gd name="T31" fmla="*/ 389 h 424"/>
                  <a:gd name="T32" fmla="*/ 35 w 512"/>
                  <a:gd name="T33" fmla="*/ 424 h 424"/>
                  <a:gd name="T34" fmla="*/ 477 w 512"/>
                  <a:gd name="T35" fmla="*/ 424 h 424"/>
                  <a:gd name="T36" fmla="*/ 512 w 512"/>
                  <a:gd name="T37" fmla="*/ 389 h 424"/>
                  <a:gd name="T38" fmla="*/ 512 w 512"/>
                  <a:gd name="T39" fmla="*/ 67 h 424"/>
                  <a:gd name="T40" fmla="*/ 477 w 512"/>
                  <a:gd name="T41" fmla="*/ 32 h 424"/>
                  <a:gd name="T42" fmla="*/ 480 w 512"/>
                  <a:gd name="T43" fmla="*/ 375 h 424"/>
                  <a:gd name="T44" fmla="*/ 463 w 512"/>
                  <a:gd name="T45" fmla="*/ 392 h 424"/>
                  <a:gd name="T46" fmla="*/ 49 w 512"/>
                  <a:gd name="T47" fmla="*/ 392 h 424"/>
                  <a:gd name="T48" fmla="*/ 32 w 512"/>
                  <a:gd name="T49" fmla="*/ 375 h 424"/>
                  <a:gd name="T50" fmla="*/ 32 w 512"/>
                  <a:gd name="T51" fmla="*/ 136 h 424"/>
                  <a:gd name="T52" fmla="*/ 480 w 512"/>
                  <a:gd name="T53" fmla="*/ 136 h 424"/>
                  <a:gd name="T54" fmla="*/ 480 w 512"/>
                  <a:gd name="T55" fmla="*/ 37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24">
                    <a:moveTo>
                      <a:pt x="477" y="32"/>
                    </a:moveTo>
                    <a:cubicBezTo>
                      <a:pt x="416" y="32"/>
                      <a:pt x="416" y="32"/>
                      <a:pt x="416" y="32"/>
                    </a:cubicBezTo>
                    <a:cubicBezTo>
                      <a:pt x="416" y="12"/>
                      <a:pt x="416" y="12"/>
                      <a:pt x="416" y="12"/>
                    </a:cubicBezTo>
                    <a:cubicBezTo>
                      <a:pt x="416" y="5"/>
                      <a:pt x="411" y="0"/>
                      <a:pt x="404" y="0"/>
                    </a:cubicBezTo>
                    <a:cubicBezTo>
                      <a:pt x="396" y="0"/>
                      <a:pt x="396" y="0"/>
                      <a:pt x="396" y="0"/>
                    </a:cubicBezTo>
                    <a:cubicBezTo>
                      <a:pt x="389" y="0"/>
                      <a:pt x="384" y="5"/>
                      <a:pt x="384" y="12"/>
                    </a:cubicBezTo>
                    <a:cubicBezTo>
                      <a:pt x="384" y="32"/>
                      <a:pt x="384" y="32"/>
                      <a:pt x="384" y="32"/>
                    </a:cubicBezTo>
                    <a:cubicBezTo>
                      <a:pt x="128" y="32"/>
                      <a:pt x="128" y="32"/>
                      <a:pt x="128" y="32"/>
                    </a:cubicBezTo>
                    <a:cubicBezTo>
                      <a:pt x="128" y="12"/>
                      <a:pt x="128" y="12"/>
                      <a:pt x="128" y="12"/>
                    </a:cubicBezTo>
                    <a:cubicBezTo>
                      <a:pt x="128" y="5"/>
                      <a:pt x="123" y="0"/>
                      <a:pt x="116" y="0"/>
                    </a:cubicBezTo>
                    <a:cubicBezTo>
                      <a:pt x="108" y="0"/>
                      <a:pt x="108" y="0"/>
                      <a:pt x="108" y="0"/>
                    </a:cubicBezTo>
                    <a:cubicBezTo>
                      <a:pt x="101" y="0"/>
                      <a:pt x="96" y="5"/>
                      <a:pt x="96" y="12"/>
                    </a:cubicBezTo>
                    <a:cubicBezTo>
                      <a:pt x="96" y="32"/>
                      <a:pt x="96" y="32"/>
                      <a:pt x="96" y="32"/>
                    </a:cubicBezTo>
                    <a:cubicBezTo>
                      <a:pt x="35" y="32"/>
                      <a:pt x="35" y="32"/>
                      <a:pt x="35" y="32"/>
                    </a:cubicBezTo>
                    <a:cubicBezTo>
                      <a:pt x="16" y="32"/>
                      <a:pt x="0" y="47"/>
                      <a:pt x="0" y="67"/>
                    </a:cubicBezTo>
                    <a:cubicBezTo>
                      <a:pt x="0" y="389"/>
                      <a:pt x="0" y="389"/>
                      <a:pt x="0" y="389"/>
                    </a:cubicBezTo>
                    <a:cubicBezTo>
                      <a:pt x="0" y="408"/>
                      <a:pt x="16" y="424"/>
                      <a:pt x="35" y="424"/>
                    </a:cubicBezTo>
                    <a:cubicBezTo>
                      <a:pt x="477" y="424"/>
                      <a:pt x="477" y="424"/>
                      <a:pt x="477" y="424"/>
                    </a:cubicBezTo>
                    <a:cubicBezTo>
                      <a:pt x="496" y="424"/>
                      <a:pt x="512" y="408"/>
                      <a:pt x="512" y="389"/>
                    </a:cubicBezTo>
                    <a:cubicBezTo>
                      <a:pt x="512" y="67"/>
                      <a:pt x="512" y="67"/>
                      <a:pt x="512" y="67"/>
                    </a:cubicBezTo>
                    <a:cubicBezTo>
                      <a:pt x="512" y="47"/>
                      <a:pt x="496" y="32"/>
                      <a:pt x="477" y="32"/>
                    </a:cubicBezTo>
                    <a:close/>
                    <a:moveTo>
                      <a:pt x="480" y="375"/>
                    </a:moveTo>
                    <a:cubicBezTo>
                      <a:pt x="480" y="385"/>
                      <a:pt x="473" y="392"/>
                      <a:pt x="463" y="392"/>
                    </a:cubicBezTo>
                    <a:cubicBezTo>
                      <a:pt x="49" y="392"/>
                      <a:pt x="49" y="392"/>
                      <a:pt x="49" y="392"/>
                    </a:cubicBezTo>
                    <a:cubicBezTo>
                      <a:pt x="39" y="392"/>
                      <a:pt x="32" y="385"/>
                      <a:pt x="32" y="375"/>
                    </a:cubicBezTo>
                    <a:cubicBezTo>
                      <a:pt x="32" y="136"/>
                      <a:pt x="32" y="136"/>
                      <a:pt x="32" y="136"/>
                    </a:cubicBezTo>
                    <a:cubicBezTo>
                      <a:pt x="480" y="136"/>
                      <a:pt x="480" y="136"/>
                      <a:pt x="480" y="136"/>
                    </a:cubicBezTo>
                    <a:cubicBezTo>
                      <a:pt x="480" y="375"/>
                      <a:pt x="480" y="375"/>
                      <a:pt x="480" y="37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5" name="Freeform 58"/>
              <p:cNvSpPr>
                <a:spLocks/>
              </p:cNvSpPr>
              <p:nvPr/>
            </p:nvSpPr>
            <p:spPr bwMode="auto">
              <a:xfrm>
                <a:off x="47402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6" name="Freeform 59"/>
              <p:cNvSpPr>
                <a:spLocks/>
              </p:cNvSpPr>
              <p:nvPr/>
            </p:nvSpPr>
            <p:spPr bwMode="auto">
              <a:xfrm>
                <a:off x="510222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7" name="Freeform 60"/>
              <p:cNvSpPr>
                <a:spLocks/>
              </p:cNvSpPr>
              <p:nvPr/>
            </p:nvSpPr>
            <p:spPr bwMode="auto">
              <a:xfrm>
                <a:off x="54641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0" name="Freeform 61"/>
              <p:cNvSpPr>
                <a:spLocks/>
              </p:cNvSpPr>
              <p:nvPr/>
            </p:nvSpPr>
            <p:spPr bwMode="auto">
              <a:xfrm>
                <a:off x="4376738" y="-2200275"/>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1" name="Freeform 62"/>
              <p:cNvSpPr>
                <a:spLocks/>
              </p:cNvSpPr>
              <p:nvPr/>
            </p:nvSpPr>
            <p:spPr bwMode="auto">
              <a:xfrm>
                <a:off x="47402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2" name="Freeform 63"/>
              <p:cNvSpPr>
                <a:spLocks/>
              </p:cNvSpPr>
              <p:nvPr/>
            </p:nvSpPr>
            <p:spPr bwMode="auto">
              <a:xfrm>
                <a:off x="510222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3" name="Freeform 64"/>
              <p:cNvSpPr>
                <a:spLocks/>
              </p:cNvSpPr>
              <p:nvPr/>
            </p:nvSpPr>
            <p:spPr bwMode="auto">
              <a:xfrm>
                <a:off x="54641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4" name="Freeform 65"/>
              <p:cNvSpPr>
                <a:spLocks/>
              </p:cNvSpPr>
              <p:nvPr/>
            </p:nvSpPr>
            <p:spPr bwMode="auto">
              <a:xfrm>
                <a:off x="4376738" y="-1928813"/>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5" name="Freeform 66"/>
              <p:cNvSpPr>
                <a:spLocks/>
              </p:cNvSpPr>
              <p:nvPr/>
            </p:nvSpPr>
            <p:spPr bwMode="auto">
              <a:xfrm>
                <a:off x="474027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6" name="Freeform 67"/>
              <p:cNvSpPr>
                <a:spLocks/>
              </p:cNvSpPr>
              <p:nvPr/>
            </p:nvSpPr>
            <p:spPr bwMode="auto">
              <a:xfrm>
                <a:off x="510222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92" name="Group 118"/>
          <p:cNvGrpSpPr/>
          <p:nvPr/>
        </p:nvGrpSpPr>
        <p:grpSpPr>
          <a:xfrm>
            <a:off x="9248003" y="5669745"/>
            <a:ext cx="717039" cy="717030"/>
            <a:chOff x="9433898" y="5783263"/>
            <a:chExt cx="731520" cy="731512"/>
          </a:xfrm>
        </p:grpSpPr>
        <p:sp>
          <p:nvSpPr>
            <p:cNvPr id="57" name="Rectangle 56"/>
            <p:cNvSpPr/>
            <p:nvPr/>
          </p:nvSpPr>
          <p:spPr bwMode="auto">
            <a:xfrm>
              <a:off x="943389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Freeform 30"/>
            <p:cNvSpPr>
              <a:spLocks noEditPoints="1"/>
            </p:cNvSpPr>
            <p:nvPr/>
          </p:nvSpPr>
          <p:spPr bwMode="auto">
            <a:xfrm>
              <a:off x="9585300" y="5905160"/>
              <a:ext cx="439346" cy="4857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algn="ctr" defTabSz="896115" eaLnBrk="0" fontAlgn="base" hangingPunct="0">
                <a:lnSpc>
                  <a:spcPct val="90000"/>
                </a:lnSpc>
                <a:spcBef>
                  <a:spcPct val="0"/>
                </a:spcBef>
                <a:spcAft>
                  <a:spcPct val="0"/>
                </a:spcAft>
                <a:defRPr/>
              </a:pPr>
              <a:r>
                <a:rPr lang="en-US" sz="1371" dirty="0">
                  <a:gradFill>
                    <a:gsLst>
                      <a:gs pos="10000">
                        <a:srgbClr val="4F81BD"/>
                      </a:gs>
                      <a:gs pos="50000">
                        <a:srgbClr val="4F81BD"/>
                      </a:gs>
                    </a:gsLst>
                    <a:lin ang="5400000" scaled="1"/>
                  </a:gradFill>
                  <a:latin typeface="Segoe UI Semibold" panose="020B0702040204020203" pitchFamily="34" charset="0"/>
                  <a:cs typeface="Segoe UI Semibold" panose="020B0702040204020203" pitchFamily="34" charset="0"/>
                </a:rPr>
                <a:t>DB</a:t>
              </a:r>
            </a:p>
          </p:txBody>
        </p:sp>
      </p:grpSp>
      <p:grpSp>
        <p:nvGrpSpPr>
          <p:cNvPr id="97" name="Group 114"/>
          <p:cNvGrpSpPr/>
          <p:nvPr/>
        </p:nvGrpSpPr>
        <p:grpSpPr>
          <a:xfrm>
            <a:off x="8456270" y="5669745"/>
            <a:ext cx="717039" cy="717030"/>
            <a:chOff x="8626174" y="5783263"/>
            <a:chExt cx="731520" cy="731512"/>
          </a:xfrm>
        </p:grpSpPr>
        <p:sp>
          <p:nvSpPr>
            <p:cNvPr id="56" name="Rectangle 55"/>
            <p:cNvSpPr/>
            <p:nvPr/>
          </p:nvSpPr>
          <p:spPr bwMode="auto">
            <a:xfrm>
              <a:off x="8626174"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8" name="Group 113"/>
            <p:cNvGrpSpPr/>
            <p:nvPr/>
          </p:nvGrpSpPr>
          <p:grpSpPr>
            <a:xfrm>
              <a:off x="8784749" y="5904931"/>
              <a:ext cx="414370" cy="488177"/>
              <a:chOff x="-563563" y="-3111500"/>
              <a:chExt cx="6515101" cy="7675563"/>
            </a:xfrm>
          </p:grpSpPr>
          <p:sp>
            <p:nvSpPr>
              <p:cNvPr id="108" name="Freeform 72"/>
              <p:cNvSpPr>
                <a:spLocks/>
              </p:cNvSpPr>
              <p:nvPr/>
            </p:nvSpPr>
            <p:spPr bwMode="auto">
              <a:xfrm>
                <a:off x="-563563" y="-3111500"/>
                <a:ext cx="2722563" cy="5940425"/>
              </a:xfrm>
              <a:custGeom>
                <a:avLst/>
                <a:gdLst>
                  <a:gd name="T0" fmla="*/ 724 w 725"/>
                  <a:gd name="T1" fmla="*/ 503 h 1582"/>
                  <a:gd name="T2" fmla="*/ 506 w 725"/>
                  <a:gd name="T3" fmla="*/ 503 h 1582"/>
                  <a:gd name="T4" fmla="*/ 506 w 725"/>
                  <a:gd name="T5" fmla="*/ 218 h 1582"/>
                  <a:gd name="T6" fmla="*/ 222 w 725"/>
                  <a:gd name="T7" fmla="*/ 218 h 1582"/>
                  <a:gd name="T8" fmla="*/ 222 w 725"/>
                  <a:gd name="T9" fmla="*/ 1364 h 1582"/>
                  <a:gd name="T10" fmla="*/ 436 w 725"/>
                  <a:gd name="T11" fmla="*/ 1364 h 1582"/>
                  <a:gd name="T12" fmla="*/ 436 w 725"/>
                  <a:gd name="T13" fmla="*/ 1580 h 1582"/>
                  <a:gd name="T14" fmla="*/ 415 w 725"/>
                  <a:gd name="T15" fmla="*/ 1580 h 1582"/>
                  <a:gd name="T16" fmla="*/ 111 w 725"/>
                  <a:gd name="T17" fmla="*/ 1581 h 1582"/>
                  <a:gd name="T18" fmla="*/ 32 w 725"/>
                  <a:gd name="T19" fmla="*/ 1549 h 1582"/>
                  <a:gd name="T20" fmla="*/ 0 w 725"/>
                  <a:gd name="T21" fmla="*/ 1477 h 1582"/>
                  <a:gd name="T22" fmla="*/ 1 w 725"/>
                  <a:gd name="T23" fmla="*/ 1025 h 1582"/>
                  <a:gd name="T24" fmla="*/ 6 w 725"/>
                  <a:gd name="T25" fmla="*/ 82 h 1582"/>
                  <a:gd name="T26" fmla="*/ 22 w 725"/>
                  <a:gd name="T27" fmla="*/ 21 h 1582"/>
                  <a:gd name="T28" fmla="*/ 59 w 725"/>
                  <a:gd name="T29" fmla="*/ 1 h 1582"/>
                  <a:gd name="T30" fmla="*/ 678 w 725"/>
                  <a:gd name="T31" fmla="*/ 0 h 1582"/>
                  <a:gd name="T32" fmla="*/ 717 w 725"/>
                  <a:gd name="T33" fmla="*/ 30 h 1582"/>
                  <a:gd name="T34" fmla="*/ 725 w 725"/>
                  <a:gd name="T35" fmla="*/ 66 h 1582"/>
                  <a:gd name="T36" fmla="*/ 725 w 725"/>
                  <a:gd name="T37" fmla="*/ 495 h 1582"/>
                  <a:gd name="T38" fmla="*/ 724 w 725"/>
                  <a:gd name="T39" fmla="*/ 503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1582">
                    <a:moveTo>
                      <a:pt x="724" y="503"/>
                    </a:moveTo>
                    <a:cubicBezTo>
                      <a:pt x="651" y="503"/>
                      <a:pt x="579" y="503"/>
                      <a:pt x="506" y="503"/>
                    </a:cubicBezTo>
                    <a:cubicBezTo>
                      <a:pt x="506" y="408"/>
                      <a:pt x="506" y="314"/>
                      <a:pt x="506" y="218"/>
                    </a:cubicBezTo>
                    <a:cubicBezTo>
                      <a:pt x="411" y="218"/>
                      <a:pt x="317" y="218"/>
                      <a:pt x="222" y="218"/>
                    </a:cubicBezTo>
                    <a:cubicBezTo>
                      <a:pt x="222" y="599"/>
                      <a:pt x="222" y="980"/>
                      <a:pt x="222" y="1364"/>
                    </a:cubicBezTo>
                    <a:cubicBezTo>
                      <a:pt x="293" y="1364"/>
                      <a:pt x="364" y="1364"/>
                      <a:pt x="436" y="1364"/>
                    </a:cubicBezTo>
                    <a:cubicBezTo>
                      <a:pt x="436" y="1436"/>
                      <a:pt x="436" y="1506"/>
                      <a:pt x="436" y="1580"/>
                    </a:cubicBezTo>
                    <a:cubicBezTo>
                      <a:pt x="429" y="1580"/>
                      <a:pt x="422" y="1580"/>
                      <a:pt x="415" y="1580"/>
                    </a:cubicBezTo>
                    <a:cubicBezTo>
                      <a:pt x="314" y="1580"/>
                      <a:pt x="212" y="1578"/>
                      <a:pt x="111" y="1581"/>
                    </a:cubicBezTo>
                    <a:cubicBezTo>
                      <a:pt x="78" y="1582"/>
                      <a:pt x="55" y="1569"/>
                      <a:pt x="32" y="1549"/>
                    </a:cubicBezTo>
                    <a:cubicBezTo>
                      <a:pt x="10" y="1530"/>
                      <a:pt x="0" y="1508"/>
                      <a:pt x="0" y="1477"/>
                    </a:cubicBezTo>
                    <a:cubicBezTo>
                      <a:pt x="2" y="1326"/>
                      <a:pt x="1" y="1176"/>
                      <a:pt x="1" y="1025"/>
                    </a:cubicBezTo>
                    <a:cubicBezTo>
                      <a:pt x="2" y="711"/>
                      <a:pt x="3" y="396"/>
                      <a:pt x="6" y="82"/>
                    </a:cubicBezTo>
                    <a:cubicBezTo>
                      <a:pt x="6" y="62"/>
                      <a:pt x="12" y="39"/>
                      <a:pt x="22" y="21"/>
                    </a:cubicBezTo>
                    <a:cubicBezTo>
                      <a:pt x="28" y="11"/>
                      <a:pt x="46" y="1"/>
                      <a:pt x="59" y="1"/>
                    </a:cubicBezTo>
                    <a:cubicBezTo>
                      <a:pt x="265" y="0"/>
                      <a:pt x="472" y="0"/>
                      <a:pt x="678" y="0"/>
                    </a:cubicBezTo>
                    <a:cubicBezTo>
                      <a:pt x="699" y="0"/>
                      <a:pt x="712" y="10"/>
                      <a:pt x="717" y="30"/>
                    </a:cubicBezTo>
                    <a:cubicBezTo>
                      <a:pt x="721" y="41"/>
                      <a:pt x="725" y="54"/>
                      <a:pt x="725" y="66"/>
                    </a:cubicBezTo>
                    <a:cubicBezTo>
                      <a:pt x="725" y="209"/>
                      <a:pt x="725" y="352"/>
                      <a:pt x="725" y="495"/>
                    </a:cubicBezTo>
                    <a:cubicBezTo>
                      <a:pt x="725" y="497"/>
                      <a:pt x="724" y="499"/>
                      <a:pt x="724" y="50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9" name="Freeform 73"/>
              <p:cNvSpPr>
                <a:spLocks/>
              </p:cNvSpPr>
              <p:nvPr/>
            </p:nvSpPr>
            <p:spPr bwMode="auto">
              <a:xfrm>
                <a:off x="2413000" y="-2233613"/>
                <a:ext cx="3538538" cy="5054600"/>
              </a:xfrm>
              <a:custGeom>
                <a:avLst/>
                <a:gdLst>
                  <a:gd name="T0" fmla="*/ 1 w 942"/>
                  <a:gd name="T1" fmla="*/ 1345 h 1346"/>
                  <a:gd name="T2" fmla="*/ 1 w 942"/>
                  <a:gd name="T3" fmla="*/ 1131 h 1346"/>
                  <a:gd name="T4" fmla="*/ 715 w 942"/>
                  <a:gd name="T5" fmla="*/ 1131 h 1346"/>
                  <a:gd name="T6" fmla="*/ 714 w 942"/>
                  <a:gd name="T7" fmla="*/ 981 h 1346"/>
                  <a:gd name="T8" fmla="*/ 621 w 942"/>
                  <a:gd name="T9" fmla="*/ 911 h 1346"/>
                  <a:gd name="T10" fmla="*/ 320 w 942"/>
                  <a:gd name="T11" fmla="*/ 910 h 1346"/>
                  <a:gd name="T12" fmla="*/ 295 w 942"/>
                  <a:gd name="T13" fmla="*/ 910 h 1346"/>
                  <a:gd name="T14" fmla="*/ 299 w 942"/>
                  <a:gd name="T15" fmla="*/ 836 h 1346"/>
                  <a:gd name="T16" fmla="*/ 299 w 942"/>
                  <a:gd name="T17" fmla="*/ 705 h 1346"/>
                  <a:gd name="T18" fmla="*/ 287 w 942"/>
                  <a:gd name="T19" fmla="*/ 615 h 1346"/>
                  <a:gd name="T20" fmla="*/ 244 w 942"/>
                  <a:gd name="T21" fmla="*/ 449 h 1346"/>
                  <a:gd name="T22" fmla="*/ 147 w 942"/>
                  <a:gd name="T23" fmla="*/ 299 h 1346"/>
                  <a:gd name="T24" fmla="*/ 11 w 942"/>
                  <a:gd name="T25" fmla="*/ 214 h 1346"/>
                  <a:gd name="T26" fmla="*/ 0 w 942"/>
                  <a:gd name="T27" fmla="*/ 203 h 1346"/>
                  <a:gd name="T28" fmla="*/ 0 w 942"/>
                  <a:gd name="T29" fmla="*/ 0 h 1346"/>
                  <a:gd name="T30" fmla="*/ 68 w 942"/>
                  <a:gd name="T31" fmla="*/ 16 h 1346"/>
                  <a:gd name="T32" fmla="*/ 349 w 942"/>
                  <a:gd name="T33" fmla="*/ 193 h 1346"/>
                  <a:gd name="T34" fmla="*/ 467 w 942"/>
                  <a:gd name="T35" fmla="*/ 394 h 1346"/>
                  <a:gd name="T36" fmla="*/ 524 w 942"/>
                  <a:gd name="T37" fmla="*/ 622 h 1346"/>
                  <a:gd name="T38" fmla="*/ 534 w 942"/>
                  <a:gd name="T39" fmla="*/ 698 h 1346"/>
                  <a:gd name="T40" fmla="*/ 589 w 942"/>
                  <a:gd name="T41" fmla="*/ 698 h 1346"/>
                  <a:gd name="T42" fmla="*/ 776 w 942"/>
                  <a:gd name="T43" fmla="*/ 742 h 1346"/>
                  <a:gd name="T44" fmla="*/ 932 w 942"/>
                  <a:gd name="T45" fmla="*/ 966 h 1346"/>
                  <a:gd name="T46" fmla="*/ 936 w 942"/>
                  <a:gd name="T47" fmla="*/ 1033 h 1346"/>
                  <a:gd name="T48" fmla="*/ 937 w 942"/>
                  <a:gd name="T49" fmla="*/ 1231 h 1346"/>
                  <a:gd name="T50" fmla="*/ 862 w 942"/>
                  <a:gd name="T51" fmla="*/ 1342 h 1346"/>
                  <a:gd name="T52" fmla="*/ 845 w 942"/>
                  <a:gd name="T53" fmla="*/ 1346 h 1346"/>
                  <a:gd name="T54" fmla="*/ 13 w 942"/>
                  <a:gd name="T55" fmla="*/ 1346 h 1346"/>
                  <a:gd name="T56" fmla="*/ 1 w 942"/>
                  <a:gd name="T57" fmla="*/ 1345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1346">
                    <a:moveTo>
                      <a:pt x="1" y="1345"/>
                    </a:moveTo>
                    <a:cubicBezTo>
                      <a:pt x="1" y="1273"/>
                      <a:pt x="1" y="1203"/>
                      <a:pt x="1" y="1131"/>
                    </a:cubicBezTo>
                    <a:cubicBezTo>
                      <a:pt x="238" y="1131"/>
                      <a:pt x="476" y="1131"/>
                      <a:pt x="715" y="1131"/>
                    </a:cubicBezTo>
                    <a:cubicBezTo>
                      <a:pt x="715" y="1079"/>
                      <a:pt x="720" y="1030"/>
                      <a:pt x="714" y="981"/>
                    </a:cubicBezTo>
                    <a:cubicBezTo>
                      <a:pt x="707" y="936"/>
                      <a:pt x="672" y="912"/>
                      <a:pt x="621" y="911"/>
                    </a:cubicBezTo>
                    <a:cubicBezTo>
                      <a:pt x="521" y="908"/>
                      <a:pt x="420" y="910"/>
                      <a:pt x="320" y="910"/>
                    </a:cubicBezTo>
                    <a:cubicBezTo>
                      <a:pt x="313" y="910"/>
                      <a:pt x="306" y="910"/>
                      <a:pt x="295" y="910"/>
                    </a:cubicBezTo>
                    <a:cubicBezTo>
                      <a:pt x="296" y="884"/>
                      <a:pt x="298" y="860"/>
                      <a:pt x="299" y="836"/>
                    </a:cubicBezTo>
                    <a:cubicBezTo>
                      <a:pt x="299" y="792"/>
                      <a:pt x="300" y="748"/>
                      <a:pt x="299" y="705"/>
                    </a:cubicBezTo>
                    <a:cubicBezTo>
                      <a:pt x="297" y="675"/>
                      <a:pt x="294" y="644"/>
                      <a:pt x="287" y="615"/>
                    </a:cubicBezTo>
                    <a:cubicBezTo>
                      <a:pt x="275" y="559"/>
                      <a:pt x="263" y="503"/>
                      <a:pt x="244" y="449"/>
                    </a:cubicBezTo>
                    <a:cubicBezTo>
                      <a:pt x="224" y="392"/>
                      <a:pt x="191" y="341"/>
                      <a:pt x="147" y="299"/>
                    </a:cubicBezTo>
                    <a:cubicBezTo>
                      <a:pt x="107" y="261"/>
                      <a:pt x="62" y="233"/>
                      <a:pt x="11" y="214"/>
                    </a:cubicBezTo>
                    <a:cubicBezTo>
                      <a:pt x="7" y="212"/>
                      <a:pt x="0" y="207"/>
                      <a:pt x="0" y="203"/>
                    </a:cubicBezTo>
                    <a:cubicBezTo>
                      <a:pt x="0" y="136"/>
                      <a:pt x="0" y="70"/>
                      <a:pt x="0" y="0"/>
                    </a:cubicBezTo>
                    <a:cubicBezTo>
                      <a:pt x="24" y="6"/>
                      <a:pt x="47" y="10"/>
                      <a:pt x="68" y="16"/>
                    </a:cubicBezTo>
                    <a:cubicBezTo>
                      <a:pt x="178" y="49"/>
                      <a:pt x="273" y="107"/>
                      <a:pt x="349" y="193"/>
                    </a:cubicBezTo>
                    <a:cubicBezTo>
                      <a:pt x="401" y="252"/>
                      <a:pt x="438" y="321"/>
                      <a:pt x="467" y="394"/>
                    </a:cubicBezTo>
                    <a:cubicBezTo>
                      <a:pt x="496" y="467"/>
                      <a:pt x="514" y="544"/>
                      <a:pt x="524" y="622"/>
                    </a:cubicBezTo>
                    <a:cubicBezTo>
                      <a:pt x="527" y="647"/>
                      <a:pt x="530" y="671"/>
                      <a:pt x="534" y="698"/>
                    </a:cubicBezTo>
                    <a:cubicBezTo>
                      <a:pt x="551" y="698"/>
                      <a:pt x="570" y="698"/>
                      <a:pt x="589" y="698"/>
                    </a:cubicBezTo>
                    <a:cubicBezTo>
                      <a:pt x="655" y="698"/>
                      <a:pt x="718" y="710"/>
                      <a:pt x="776" y="742"/>
                    </a:cubicBezTo>
                    <a:cubicBezTo>
                      <a:pt x="865" y="791"/>
                      <a:pt x="920" y="863"/>
                      <a:pt x="932" y="966"/>
                    </a:cubicBezTo>
                    <a:cubicBezTo>
                      <a:pt x="934" y="988"/>
                      <a:pt x="935" y="1011"/>
                      <a:pt x="936" y="1033"/>
                    </a:cubicBezTo>
                    <a:cubicBezTo>
                      <a:pt x="936" y="1099"/>
                      <a:pt x="932" y="1165"/>
                      <a:pt x="937" y="1231"/>
                    </a:cubicBezTo>
                    <a:cubicBezTo>
                      <a:pt x="942" y="1292"/>
                      <a:pt x="903" y="1316"/>
                      <a:pt x="862" y="1342"/>
                    </a:cubicBezTo>
                    <a:cubicBezTo>
                      <a:pt x="857" y="1345"/>
                      <a:pt x="851" y="1346"/>
                      <a:pt x="845" y="1346"/>
                    </a:cubicBezTo>
                    <a:cubicBezTo>
                      <a:pt x="568" y="1346"/>
                      <a:pt x="290" y="1346"/>
                      <a:pt x="13" y="1346"/>
                    </a:cubicBezTo>
                    <a:cubicBezTo>
                      <a:pt x="9" y="1346"/>
                      <a:pt x="6" y="1345"/>
                      <a:pt x="1" y="134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0" name="Freeform 74"/>
              <p:cNvSpPr>
                <a:spLocks/>
              </p:cNvSpPr>
              <p:nvPr/>
            </p:nvSpPr>
            <p:spPr bwMode="auto">
              <a:xfrm>
                <a:off x="693737" y="1473200"/>
                <a:ext cx="2147888" cy="3090863"/>
              </a:xfrm>
              <a:custGeom>
                <a:avLst/>
                <a:gdLst>
                  <a:gd name="T0" fmla="*/ 287 w 572"/>
                  <a:gd name="T1" fmla="*/ 823 h 823"/>
                  <a:gd name="T2" fmla="*/ 0 w 572"/>
                  <a:gd name="T3" fmla="*/ 427 h 823"/>
                  <a:gd name="T4" fmla="*/ 177 w 572"/>
                  <a:gd name="T5" fmla="*/ 427 h 823"/>
                  <a:gd name="T6" fmla="*/ 177 w 572"/>
                  <a:gd name="T7" fmla="*/ 0 h 823"/>
                  <a:gd name="T8" fmla="*/ 390 w 572"/>
                  <a:gd name="T9" fmla="*/ 0 h 823"/>
                  <a:gd name="T10" fmla="*/ 390 w 572"/>
                  <a:gd name="T11" fmla="*/ 426 h 823"/>
                  <a:gd name="T12" fmla="*/ 572 w 572"/>
                  <a:gd name="T13" fmla="*/ 426 h 823"/>
                  <a:gd name="T14" fmla="*/ 287 w 572"/>
                  <a:gd name="T15" fmla="*/ 823 h 8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2" h="823">
                    <a:moveTo>
                      <a:pt x="287" y="823"/>
                    </a:moveTo>
                    <a:cubicBezTo>
                      <a:pt x="190" y="689"/>
                      <a:pt x="96" y="559"/>
                      <a:pt x="0" y="427"/>
                    </a:cubicBezTo>
                    <a:cubicBezTo>
                      <a:pt x="62" y="427"/>
                      <a:pt x="118" y="427"/>
                      <a:pt x="177" y="427"/>
                    </a:cubicBezTo>
                    <a:cubicBezTo>
                      <a:pt x="177" y="285"/>
                      <a:pt x="177" y="143"/>
                      <a:pt x="177" y="0"/>
                    </a:cubicBezTo>
                    <a:cubicBezTo>
                      <a:pt x="249" y="0"/>
                      <a:pt x="318" y="0"/>
                      <a:pt x="390" y="0"/>
                    </a:cubicBezTo>
                    <a:cubicBezTo>
                      <a:pt x="390" y="142"/>
                      <a:pt x="390" y="283"/>
                      <a:pt x="390" y="426"/>
                    </a:cubicBezTo>
                    <a:cubicBezTo>
                      <a:pt x="450" y="426"/>
                      <a:pt x="508" y="426"/>
                      <a:pt x="572" y="426"/>
                    </a:cubicBezTo>
                    <a:cubicBezTo>
                      <a:pt x="476" y="560"/>
                      <a:pt x="383" y="690"/>
                      <a:pt x="287" y="82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1" name="Freeform 75"/>
              <p:cNvSpPr>
                <a:spLocks/>
              </p:cNvSpPr>
              <p:nvPr/>
            </p:nvSpPr>
            <p:spPr bwMode="auto">
              <a:xfrm>
                <a:off x="795337" y="-960438"/>
                <a:ext cx="1900238" cy="547688"/>
              </a:xfrm>
              <a:custGeom>
                <a:avLst/>
                <a:gdLst>
                  <a:gd name="T0" fmla="*/ 506 w 506"/>
                  <a:gd name="T1" fmla="*/ 0 h 146"/>
                  <a:gd name="T2" fmla="*/ 506 w 506"/>
                  <a:gd name="T3" fmla="*/ 146 h 146"/>
                  <a:gd name="T4" fmla="*/ 0 w 506"/>
                  <a:gd name="T5" fmla="*/ 146 h 146"/>
                  <a:gd name="T6" fmla="*/ 0 w 506"/>
                  <a:gd name="T7" fmla="*/ 0 h 146"/>
                  <a:gd name="T8" fmla="*/ 506 w 506"/>
                  <a:gd name="T9" fmla="*/ 0 h 146"/>
                </a:gdLst>
                <a:ahLst/>
                <a:cxnLst>
                  <a:cxn ang="0">
                    <a:pos x="T0" y="T1"/>
                  </a:cxn>
                  <a:cxn ang="0">
                    <a:pos x="T2" y="T3"/>
                  </a:cxn>
                  <a:cxn ang="0">
                    <a:pos x="T4" y="T5"/>
                  </a:cxn>
                  <a:cxn ang="0">
                    <a:pos x="T6" y="T7"/>
                  </a:cxn>
                  <a:cxn ang="0">
                    <a:pos x="T8" y="T9"/>
                  </a:cxn>
                </a:cxnLst>
                <a:rect l="0" t="0" r="r" b="b"/>
                <a:pathLst>
                  <a:path w="506" h="146">
                    <a:moveTo>
                      <a:pt x="506" y="0"/>
                    </a:moveTo>
                    <a:cubicBezTo>
                      <a:pt x="506" y="49"/>
                      <a:pt x="506" y="97"/>
                      <a:pt x="506" y="146"/>
                    </a:cubicBezTo>
                    <a:cubicBezTo>
                      <a:pt x="337" y="146"/>
                      <a:pt x="169" y="146"/>
                      <a:pt x="0" y="146"/>
                    </a:cubicBezTo>
                    <a:cubicBezTo>
                      <a:pt x="0" y="97"/>
                      <a:pt x="0" y="49"/>
                      <a:pt x="0" y="0"/>
                    </a:cubicBezTo>
                    <a:cubicBezTo>
                      <a:pt x="168" y="0"/>
                      <a:pt x="336"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2" name="Freeform 76"/>
              <p:cNvSpPr>
                <a:spLocks/>
              </p:cNvSpPr>
              <p:nvPr/>
            </p:nvSpPr>
            <p:spPr bwMode="auto">
              <a:xfrm>
                <a:off x="795337" y="-149225"/>
                <a:ext cx="1900238" cy="544513"/>
              </a:xfrm>
              <a:custGeom>
                <a:avLst/>
                <a:gdLst>
                  <a:gd name="T0" fmla="*/ 506 w 506"/>
                  <a:gd name="T1" fmla="*/ 0 h 145"/>
                  <a:gd name="T2" fmla="*/ 506 w 506"/>
                  <a:gd name="T3" fmla="*/ 145 h 145"/>
                  <a:gd name="T4" fmla="*/ 0 w 506"/>
                  <a:gd name="T5" fmla="*/ 145 h 145"/>
                  <a:gd name="T6" fmla="*/ 0 w 506"/>
                  <a:gd name="T7" fmla="*/ 0 h 145"/>
                  <a:gd name="T8" fmla="*/ 506 w 506"/>
                  <a:gd name="T9" fmla="*/ 0 h 145"/>
                </a:gdLst>
                <a:ahLst/>
                <a:cxnLst>
                  <a:cxn ang="0">
                    <a:pos x="T0" y="T1"/>
                  </a:cxn>
                  <a:cxn ang="0">
                    <a:pos x="T2" y="T3"/>
                  </a:cxn>
                  <a:cxn ang="0">
                    <a:pos x="T4" y="T5"/>
                  </a:cxn>
                  <a:cxn ang="0">
                    <a:pos x="T6" y="T7"/>
                  </a:cxn>
                  <a:cxn ang="0">
                    <a:pos x="T8" y="T9"/>
                  </a:cxn>
                </a:cxnLst>
                <a:rect l="0" t="0" r="r" b="b"/>
                <a:pathLst>
                  <a:path w="506" h="145">
                    <a:moveTo>
                      <a:pt x="506" y="0"/>
                    </a:moveTo>
                    <a:cubicBezTo>
                      <a:pt x="506" y="49"/>
                      <a:pt x="506" y="97"/>
                      <a:pt x="506" y="145"/>
                    </a:cubicBezTo>
                    <a:cubicBezTo>
                      <a:pt x="338" y="145"/>
                      <a:pt x="170" y="145"/>
                      <a:pt x="0" y="145"/>
                    </a:cubicBezTo>
                    <a:cubicBezTo>
                      <a:pt x="0" y="98"/>
                      <a:pt x="0" y="49"/>
                      <a:pt x="0" y="0"/>
                    </a:cubicBezTo>
                    <a:cubicBezTo>
                      <a:pt x="169" y="0"/>
                      <a:pt x="337"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3" name="Freeform 77"/>
              <p:cNvSpPr>
                <a:spLocks/>
              </p:cNvSpPr>
              <p:nvPr/>
            </p:nvSpPr>
            <p:spPr bwMode="auto">
              <a:xfrm>
                <a:off x="795337" y="661988"/>
                <a:ext cx="1900238" cy="544513"/>
              </a:xfrm>
              <a:custGeom>
                <a:avLst/>
                <a:gdLst>
                  <a:gd name="T0" fmla="*/ 0 w 506"/>
                  <a:gd name="T1" fmla="*/ 0 h 145"/>
                  <a:gd name="T2" fmla="*/ 506 w 506"/>
                  <a:gd name="T3" fmla="*/ 0 h 145"/>
                  <a:gd name="T4" fmla="*/ 506 w 506"/>
                  <a:gd name="T5" fmla="*/ 145 h 145"/>
                  <a:gd name="T6" fmla="*/ 0 w 506"/>
                  <a:gd name="T7" fmla="*/ 145 h 145"/>
                  <a:gd name="T8" fmla="*/ 0 w 506"/>
                  <a:gd name="T9" fmla="*/ 0 h 145"/>
                </a:gdLst>
                <a:ahLst/>
                <a:cxnLst>
                  <a:cxn ang="0">
                    <a:pos x="T0" y="T1"/>
                  </a:cxn>
                  <a:cxn ang="0">
                    <a:pos x="T2" y="T3"/>
                  </a:cxn>
                  <a:cxn ang="0">
                    <a:pos x="T4" y="T5"/>
                  </a:cxn>
                  <a:cxn ang="0">
                    <a:pos x="T6" y="T7"/>
                  </a:cxn>
                  <a:cxn ang="0">
                    <a:pos x="T8" y="T9"/>
                  </a:cxn>
                </a:cxnLst>
                <a:rect l="0" t="0" r="r" b="b"/>
                <a:pathLst>
                  <a:path w="506" h="145">
                    <a:moveTo>
                      <a:pt x="0" y="0"/>
                    </a:moveTo>
                    <a:cubicBezTo>
                      <a:pt x="169" y="0"/>
                      <a:pt x="337" y="0"/>
                      <a:pt x="506" y="0"/>
                    </a:cubicBezTo>
                    <a:cubicBezTo>
                      <a:pt x="506" y="48"/>
                      <a:pt x="506" y="96"/>
                      <a:pt x="506" y="145"/>
                    </a:cubicBezTo>
                    <a:cubicBezTo>
                      <a:pt x="338" y="145"/>
                      <a:pt x="170" y="145"/>
                      <a:pt x="0" y="145"/>
                    </a:cubicBezTo>
                    <a:cubicBezTo>
                      <a:pt x="0" y="98"/>
                      <a:pt x="0" y="49"/>
                      <a:pt x="0"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103" name="Group 117"/>
          <p:cNvGrpSpPr/>
          <p:nvPr/>
        </p:nvGrpSpPr>
        <p:grpSpPr>
          <a:xfrm>
            <a:off x="10039735" y="5669745"/>
            <a:ext cx="717039" cy="717030"/>
            <a:chOff x="10241620" y="5783263"/>
            <a:chExt cx="731520" cy="731512"/>
          </a:xfrm>
        </p:grpSpPr>
        <p:sp>
          <p:nvSpPr>
            <p:cNvPr id="58" name="Rectangle 57"/>
            <p:cNvSpPr/>
            <p:nvPr/>
          </p:nvSpPr>
          <p:spPr bwMode="auto">
            <a:xfrm>
              <a:off x="1024162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16"/>
            <p:cNvGrpSpPr/>
            <p:nvPr/>
          </p:nvGrpSpPr>
          <p:grpSpPr>
            <a:xfrm>
              <a:off x="10524535" y="6318870"/>
              <a:ext cx="338025" cy="80118"/>
              <a:chOff x="8936447" y="7520578"/>
              <a:chExt cx="957887" cy="227036"/>
            </a:xfrm>
          </p:grpSpPr>
          <p:sp>
            <p:nvSpPr>
              <p:cNvPr id="116" name="Oval 115"/>
              <p:cNvSpPr/>
              <p:nvPr/>
            </p:nvSpPr>
            <p:spPr bwMode="auto">
              <a:xfrm>
                <a:off x="8936447"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9301872"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9667298"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xmlns="" val="189518524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10" presetClass="entr" presetSubtype="0" fill="hold" grpId="0" nodeType="withEffect">
                                  <p:stCondLst>
                                    <p:cond delay="8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50"/>
                                        <p:tgtEl>
                                          <p:spTgt spid="15"/>
                                        </p:tgtEl>
                                      </p:cBhvr>
                                    </p:animEffect>
                                  </p:childTnLst>
                                </p:cTn>
                              </p:par>
                              <p:par>
                                <p:cTn id="11" presetID="10" presetClass="entr" presetSubtype="0" fill="hold" nodeType="withEffect">
                                  <p:stCondLst>
                                    <p:cond delay="85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350"/>
                                        <p:tgtEl>
                                          <p:spTgt spid="34"/>
                                        </p:tgtEl>
                                      </p:cBhvr>
                                    </p:animEffect>
                                  </p:childTnLst>
                                </p:cTn>
                              </p:par>
                              <p:par>
                                <p:cTn id="14" presetID="42" presetClass="path" presetSubtype="0" decel="100000" fill="hold" grpId="0" nodeType="withEffect">
                                  <p:stCondLst>
                                    <p:cond delay="1250"/>
                                  </p:stCondLst>
                                  <p:childTnLst>
                                    <p:animMotion origin="layout" path="M -3.04825E-6 -8.48842E-7 L -3.04825E-6 0.08489 " pathEditMode="relative" rAng="0" ptsTypes="AA">
                                      <p:cBhvr>
                                        <p:cTn id="15" dur="450" fill="hold"/>
                                        <p:tgtEl>
                                          <p:spTgt spid="425"/>
                                        </p:tgtEl>
                                        <p:attrNameLst>
                                          <p:attrName>ppt_x</p:attrName>
                                          <p:attrName>ppt_y</p:attrName>
                                        </p:attrNameLst>
                                      </p:cBhvr>
                                      <p:rCtr x="0" y="4244"/>
                                    </p:animMotion>
                                  </p:childTnLst>
                                </p:cTn>
                              </p:par>
                              <p:par>
                                <p:cTn id="16" presetID="42" presetClass="path" presetSubtype="0" decel="100000" fill="hold" grpId="0" nodeType="withEffect">
                                  <p:stCondLst>
                                    <p:cond delay="1750"/>
                                  </p:stCondLst>
                                  <p:childTnLst>
                                    <p:animMotion origin="layout" path="M -3.04825E-6 3.04585E-6 L -3.61501E-6 0.45938 " pathEditMode="relative" rAng="0" ptsTypes="AA">
                                      <p:cBhvr>
                                        <p:cTn id="17" dur="950" fill="hold"/>
                                        <p:tgtEl>
                                          <p:spTgt spid="426"/>
                                        </p:tgtEl>
                                        <p:attrNameLst>
                                          <p:attrName>ppt_x</p:attrName>
                                          <p:attrName>ppt_y</p:attrName>
                                        </p:attrNameLst>
                                      </p:cBhvr>
                                      <p:rCtr x="-89" y="21970"/>
                                    </p:animMotion>
                                  </p:childTnLst>
                                </p:cTn>
                              </p:par>
                              <p:par>
                                <p:cTn id="18" presetID="10" presetClass="entr" presetSubtype="0" fill="hold" nodeType="withEffect">
                                  <p:stCondLst>
                                    <p:cond delay="275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250"/>
                                        <p:tgtEl>
                                          <p:spTgt spid="46"/>
                                        </p:tgtEl>
                                      </p:cBhvr>
                                    </p:animEffect>
                                  </p:childTnLst>
                                </p:cTn>
                              </p:par>
                              <p:par>
                                <p:cTn id="21" presetID="10" presetClass="entr" presetSubtype="0" fill="hold" nodeType="withEffect">
                                  <p:stCondLst>
                                    <p:cond delay="275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250"/>
                                        <p:tgtEl>
                                          <p:spTgt spid="47"/>
                                        </p:tgtEl>
                                      </p:cBhvr>
                                    </p:animEffect>
                                  </p:childTnLst>
                                </p:cTn>
                              </p:par>
                              <p:par>
                                <p:cTn id="24" presetID="10" presetClass="entr" presetSubtype="0" fill="hold" nodeType="withEffect">
                                  <p:stCondLst>
                                    <p:cond delay="275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250"/>
                                        <p:tgtEl>
                                          <p:spTgt spid="48"/>
                                        </p:tgtEl>
                                      </p:cBhvr>
                                    </p:animEffect>
                                  </p:childTnLst>
                                </p:cTn>
                              </p:par>
                              <p:par>
                                <p:cTn id="27" presetID="63" presetClass="path" presetSubtype="0" decel="100000" fill="hold" nodeType="withEffect">
                                  <p:stCondLst>
                                    <p:cond delay="2750"/>
                                  </p:stCondLst>
                                  <p:childTnLst>
                                    <p:animMotion origin="layout" path="M -2.28746E-6 7.94371E-7 L 0.11655 2.05175E-6 " pathEditMode="relative" rAng="0" ptsTypes="AA">
                                      <p:cBhvr>
                                        <p:cTn id="28" dur="500" fill="hold"/>
                                        <p:tgtEl>
                                          <p:spTgt spid="14"/>
                                        </p:tgtEl>
                                        <p:attrNameLst>
                                          <p:attrName>ppt_x</p:attrName>
                                          <p:attrName>ppt_y</p:attrName>
                                        </p:attrNameLst>
                                      </p:cBhvr>
                                      <p:rCtr x="6140" y="68"/>
                                    </p:animMotion>
                                  </p:childTnLst>
                                </p:cTn>
                              </p:par>
                              <p:par>
                                <p:cTn id="29" presetID="42" presetClass="path" presetSubtype="0" decel="100000" fill="hold" grpId="0" nodeType="withEffect">
                                  <p:stCondLst>
                                    <p:cond delay="3250"/>
                                  </p:stCondLst>
                                  <p:childTnLst>
                                    <p:animMotion origin="layout" path="M -3.04825E-6 -4.51203E-6 L -6.96962E-7 0.10803 " pathEditMode="relative" rAng="0" ptsTypes="AA">
                                      <p:cBhvr>
                                        <p:cTn id="30" dur="650" fill="hold"/>
                                        <p:tgtEl>
                                          <p:spTgt spid="438"/>
                                        </p:tgtEl>
                                        <p:attrNameLst>
                                          <p:attrName>ppt_x</p:attrName>
                                          <p:attrName>ppt_y</p:attrName>
                                        </p:attrNameLst>
                                      </p:cBhvr>
                                      <p:rCtr x="0" y="6378"/>
                                    </p:animMotion>
                                  </p:childTnLst>
                                </p:cTn>
                              </p:par>
                              <p:par>
                                <p:cTn id="31" presetID="10" presetClass="entr" presetSubtype="0" fill="hold" grpId="0" nodeType="withEffect">
                                  <p:stCondLst>
                                    <p:cond delay="350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375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200"/>
                                        <p:tgtEl>
                                          <p:spTgt spid="80"/>
                                        </p:tgtEl>
                                      </p:cBhvr>
                                    </p:animEffect>
                                  </p:childTnLst>
                                </p:cTn>
                              </p:par>
                              <p:par>
                                <p:cTn id="37" presetID="10" presetClass="entr" presetSubtype="0" fill="hold" nodeType="withEffect">
                                  <p:stCondLst>
                                    <p:cond delay="395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200"/>
                                        <p:tgtEl>
                                          <p:spTgt spid="82"/>
                                        </p:tgtEl>
                                      </p:cBhvr>
                                    </p:animEffect>
                                  </p:childTnLst>
                                </p:cTn>
                              </p:par>
                              <p:par>
                                <p:cTn id="40" presetID="10" presetClass="entr" presetSubtype="0" fill="hold" nodeType="withEffect">
                                  <p:stCondLst>
                                    <p:cond delay="4150"/>
                                  </p:stCondLst>
                                  <p:childTnLst>
                                    <p:set>
                                      <p:cBhvr>
                                        <p:cTn id="41" dur="1" fill="hold">
                                          <p:stCondLst>
                                            <p:cond delay="0"/>
                                          </p:stCondLst>
                                        </p:cTn>
                                        <p:tgtEl>
                                          <p:spTgt spid="84"/>
                                        </p:tgtEl>
                                        <p:attrNameLst>
                                          <p:attrName>style.visibility</p:attrName>
                                        </p:attrNameLst>
                                      </p:cBhvr>
                                      <p:to>
                                        <p:strVal val="visible"/>
                                      </p:to>
                                    </p:set>
                                    <p:animEffect transition="in" filter="fade">
                                      <p:cBhvr>
                                        <p:cTn id="42" dur="200"/>
                                        <p:tgtEl>
                                          <p:spTgt spid="84"/>
                                        </p:tgtEl>
                                      </p:cBhvr>
                                    </p:animEffect>
                                  </p:childTnLst>
                                </p:cTn>
                              </p:par>
                              <p:par>
                                <p:cTn id="43" presetID="10" presetClass="entr" presetSubtype="0" fill="hold" nodeType="withEffect">
                                  <p:stCondLst>
                                    <p:cond delay="435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200"/>
                                        <p:tgtEl>
                                          <p:spTgt spid="85"/>
                                        </p:tgtEl>
                                      </p:cBhvr>
                                    </p:animEffect>
                                  </p:childTnLst>
                                </p:cTn>
                              </p:par>
                              <p:par>
                                <p:cTn id="46" presetID="10" presetClass="entr" presetSubtype="0" fill="hold" nodeType="withEffect">
                                  <p:stCondLst>
                                    <p:cond delay="4550"/>
                                  </p:stCondLst>
                                  <p:childTnLst>
                                    <p:set>
                                      <p:cBhvr>
                                        <p:cTn id="47" dur="1" fill="hold">
                                          <p:stCondLst>
                                            <p:cond delay="0"/>
                                          </p:stCondLst>
                                        </p:cTn>
                                        <p:tgtEl>
                                          <p:spTgt spid="97"/>
                                        </p:tgtEl>
                                        <p:attrNameLst>
                                          <p:attrName>style.visibility</p:attrName>
                                        </p:attrNameLst>
                                      </p:cBhvr>
                                      <p:to>
                                        <p:strVal val="visible"/>
                                      </p:to>
                                    </p:set>
                                    <p:animEffect transition="in" filter="fade">
                                      <p:cBhvr>
                                        <p:cTn id="48" dur="200"/>
                                        <p:tgtEl>
                                          <p:spTgt spid="97"/>
                                        </p:tgtEl>
                                      </p:cBhvr>
                                    </p:animEffect>
                                  </p:childTnLst>
                                </p:cTn>
                              </p:par>
                              <p:par>
                                <p:cTn id="49" presetID="10" presetClass="entr" presetSubtype="0" fill="hold" nodeType="withEffect">
                                  <p:stCondLst>
                                    <p:cond delay="475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200"/>
                                        <p:tgtEl>
                                          <p:spTgt spid="92"/>
                                        </p:tgtEl>
                                      </p:cBhvr>
                                    </p:animEffect>
                                  </p:childTnLst>
                                </p:cTn>
                              </p:par>
                              <p:par>
                                <p:cTn id="52" presetID="10" presetClass="entr" presetSubtype="0" fill="hold" nodeType="withEffect">
                                  <p:stCondLst>
                                    <p:cond delay="4950"/>
                                  </p:stCondLst>
                                  <p:childTnLst>
                                    <p:set>
                                      <p:cBhvr>
                                        <p:cTn id="53" dur="1" fill="hold">
                                          <p:stCondLst>
                                            <p:cond delay="0"/>
                                          </p:stCondLst>
                                        </p:cTn>
                                        <p:tgtEl>
                                          <p:spTgt spid="103"/>
                                        </p:tgtEl>
                                        <p:attrNameLst>
                                          <p:attrName>style.visibility</p:attrName>
                                        </p:attrNameLst>
                                      </p:cBhvr>
                                      <p:to>
                                        <p:strVal val="visible"/>
                                      </p:to>
                                    </p:set>
                                    <p:animEffect transition="in" filter="fade">
                                      <p:cBhvr>
                                        <p:cTn id="54" dur="200"/>
                                        <p:tgtEl>
                                          <p:spTgt spid="103"/>
                                        </p:tgtEl>
                                      </p:cBhvr>
                                    </p:animEffect>
                                  </p:childTnLst>
                                </p:cTn>
                              </p:par>
                              <p:par>
                                <p:cTn id="55" presetID="22" presetClass="entr" presetSubtype="8" fill="hold" grpId="0" nodeType="withEffect">
                                  <p:stCondLst>
                                    <p:cond delay="525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par>
                                <p:cTn id="58" presetID="10" presetClass="entr" presetSubtype="0" fill="hold" nodeType="withEffect">
                                  <p:stCondLst>
                                    <p:cond delay="525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par>
                                <p:cTn id="61" presetID="10" presetClass="entr" presetSubtype="0" fill="hold" nodeType="withEffect">
                                  <p:stCondLst>
                                    <p:cond delay="550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200"/>
                                        <p:tgtEl>
                                          <p:spTgt spid="3"/>
                                        </p:tgtEl>
                                      </p:cBhvr>
                                    </p:animEffect>
                                  </p:childTnLst>
                                </p:cTn>
                              </p:par>
                              <p:par>
                                <p:cTn id="64" presetID="10" presetClass="entr" presetSubtype="0" fill="hold" nodeType="withEffect">
                                  <p:stCondLst>
                                    <p:cond delay="550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200"/>
                                        <p:tgtEl>
                                          <p:spTgt spid="6"/>
                                        </p:tgtEl>
                                      </p:cBhvr>
                                    </p:animEffect>
                                  </p:childTnLst>
                                </p:cTn>
                              </p:par>
                              <p:par>
                                <p:cTn id="67" presetID="10" presetClass="entr" presetSubtype="0" fill="hold" nodeType="withEffect">
                                  <p:stCondLst>
                                    <p:cond delay="550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26" grpId="0" animBg="1"/>
      <p:bldP spid="425" grpId="0" animBg="1"/>
      <p:bldP spid="35" grpId="0"/>
      <p:bldP spid="15" grpId="0"/>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xmlns="" val="190774432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0633" y="2070515"/>
            <a:ext cx="2848715" cy="917575"/>
          </a:xfrm>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b="1" dirty="0">
                <a:sym typeface="Wingdings" panose="05000000000000000000" pitchFamily="2" charset="2"/>
              </a:rPr>
              <a:t>A protected private virtual network in cloud</a:t>
            </a:r>
            <a:endParaRPr lang="en-US" sz="3200" b="1"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xmlns="" val="8761110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veloping with ARM IaaS - Part 1"/>
          <p:cNvPicPr>
            <a:picLocks noChangeAspect="1" noChangeArrowheads="1"/>
          </p:cNvPicPr>
          <p:nvPr/>
        </p:nvPicPr>
        <p:blipFill>
          <a:blip r:embed="rId3" cstate="print"/>
          <a:srcRect/>
          <a:stretch>
            <a:fillRect/>
          </a:stretch>
        </p:blipFill>
        <p:spPr bwMode="auto">
          <a:xfrm>
            <a:off x="1813810" y="761587"/>
            <a:ext cx="8874178" cy="5669193"/>
          </a:xfrm>
          <a:prstGeom prst="rect">
            <a:avLst/>
          </a:prstGeom>
          <a:noFill/>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3" y="2431738"/>
            <a:ext cx="10086517" cy="917575"/>
          </a:xfrm>
          <a:prstGeom prst="rect">
            <a:avLst/>
          </a:prstGeom>
        </p:spPr>
        <p:txBody>
          <a:bodyPr/>
          <a:lstStyle/>
          <a:p>
            <a:r>
              <a:rPr lang="en-US" dirty="0" smtClean="0"/>
              <a:t>Demo: Build Virtual Network</a:t>
            </a:r>
            <a:endParaRPr lang="en-US" dirty="0"/>
          </a:p>
        </p:txBody>
      </p:sp>
      <p:sp>
        <p:nvSpPr>
          <p:cNvPr id="3" name="Rectangle 2"/>
          <p:cNvSpPr/>
          <p:nvPr/>
        </p:nvSpPr>
        <p:spPr>
          <a:xfrm>
            <a:off x="3486150" y="3733800"/>
            <a:ext cx="6191250" cy="369332"/>
          </a:xfrm>
          <a:prstGeom prst="rect">
            <a:avLst/>
          </a:prstGeom>
        </p:spPr>
        <p:txBody>
          <a:bodyPr wrap="square">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http://zaidsafadi.com/blog/developing-with-arm-iaas/</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xmlns="" val="341009050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AzureEvent.potx" id="{A9559191-3FEA-4E36-B68B-97A5EF36C482}" vid="{1D1EC833-A45C-4B86-AD76-2F0B8E06CC95}"/>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fee586e5-3c92-48eb-9898-42915e590ada"/>
  </ds:schemaRefs>
</ds:datastoreItem>
</file>

<file path=docProps/app.xml><?xml version="1.0" encoding="utf-8"?>
<Properties xmlns="http://schemas.openxmlformats.org/officeDocument/2006/extended-properties" xmlns:vt="http://schemas.openxmlformats.org/officeDocument/2006/docPropsVTypes">
  <Template>AzureEvent</Template>
  <TotalTime>3185</TotalTime>
  <Words>1401</Words>
  <Application>Microsoft Office PowerPoint</Application>
  <PresentationFormat>Custom</PresentationFormat>
  <Paragraphs>228</Paragraphs>
  <Slides>23</Slides>
  <Notes>23</Notes>
  <HiddenSlides>0</HiddenSlides>
  <MMClips>0</MMClips>
  <ScaleCrop>false</ScaleCrop>
  <HeadingPairs>
    <vt:vector size="4" baseType="variant">
      <vt:variant>
        <vt:lpstr>Theme</vt:lpstr>
      </vt:variant>
      <vt:variant>
        <vt:i4>8</vt:i4>
      </vt:variant>
      <vt:variant>
        <vt:lpstr>Slide Titles</vt:lpstr>
      </vt:variant>
      <vt:variant>
        <vt:i4>23</vt:i4>
      </vt:variant>
    </vt:vector>
  </HeadingPairs>
  <TitlesOfParts>
    <vt:vector size="31" baseType="lpstr">
      <vt:lpstr>1_Azure Event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Building ARM IaaS Application Environment</vt:lpstr>
      <vt:lpstr>Agenda</vt:lpstr>
      <vt:lpstr>Azure Resource Manager</vt:lpstr>
      <vt:lpstr>Azure Resource Manager &amp; Resource Groups</vt:lpstr>
      <vt:lpstr>Azure Resource Manager (ARM)</vt:lpstr>
      <vt:lpstr>Virtual Networks</vt:lpstr>
      <vt:lpstr>Azure Virtual Networks</vt:lpstr>
      <vt:lpstr>Slide 8</vt:lpstr>
      <vt:lpstr>Demo: Build Virtual Network</vt:lpstr>
      <vt:lpstr>Virtual Machines</vt:lpstr>
      <vt:lpstr>Provisioning VM</vt:lpstr>
      <vt:lpstr>VM Gallery</vt:lpstr>
      <vt:lpstr>Architecture</vt:lpstr>
      <vt:lpstr>Demo: Managing VMs using Azure portal</vt:lpstr>
      <vt:lpstr>ARM Template Deployment</vt:lpstr>
      <vt:lpstr>Resource Manager example</vt:lpstr>
      <vt:lpstr>Azure Resource Manager templates</vt:lpstr>
      <vt:lpstr>JSON files—simpler than they look Schema, content version, parameters, variables, resources, and outputs</vt:lpstr>
      <vt:lpstr>Tools to help manage templates</vt:lpstr>
      <vt:lpstr>GIT</vt:lpstr>
      <vt:lpstr>GitHub</vt:lpstr>
      <vt:lpstr>Visual Studio 2015/Code integration with GIT</vt:lpstr>
      <vt:lpstr>Demo: Visual Studio template deployment</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Zaid</cp:lastModifiedBy>
  <cp:revision>82</cp:revision>
  <cp:lastPrinted>2014-03-26T17:46:13Z</cp:lastPrinted>
  <dcterms:created xsi:type="dcterms:W3CDTF">2015-04-27T14:53:15Z</dcterms:created>
  <dcterms:modified xsi:type="dcterms:W3CDTF">2016-06-24T04:31:11Z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